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0.jpg" ContentType="image/jpeg"/>
  <Override PartName="/ppt/media/image118.jpg" ContentType="image/jpeg"/>
  <Override PartName="/ppt/media/image121.jpg" ContentType="image/jpeg"/>
  <Override PartName="/ppt/media/image12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71"/>
  </p:notesMasterIdLst>
  <p:sldIdLst>
    <p:sldId id="908" r:id="rId2"/>
    <p:sldId id="960" r:id="rId3"/>
    <p:sldId id="919" r:id="rId4"/>
    <p:sldId id="937" r:id="rId5"/>
    <p:sldId id="938" r:id="rId6"/>
    <p:sldId id="995" r:id="rId7"/>
    <p:sldId id="996" r:id="rId8"/>
    <p:sldId id="985" r:id="rId9"/>
    <p:sldId id="997" r:id="rId10"/>
    <p:sldId id="998" r:id="rId11"/>
    <p:sldId id="999" r:id="rId12"/>
    <p:sldId id="1000" r:id="rId13"/>
    <p:sldId id="1001" r:id="rId14"/>
    <p:sldId id="1002" r:id="rId15"/>
    <p:sldId id="1003" r:id="rId16"/>
    <p:sldId id="1004" r:id="rId17"/>
    <p:sldId id="1005" r:id="rId18"/>
    <p:sldId id="1006" r:id="rId19"/>
    <p:sldId id="1007" r:id="rId20"/>
    <p:sldId id="940" r:id="rId21"/>
    <p:sldId id="941" r:id="rId22"/>
    <p:sldId id="942" r:id="rId23"/>
    <p:sldId id="943" r:id="rId24"/>
    <p:sldId id="944" r:id="rId25"/>
    <p:sldId id="945" r:id="rId26"/>
    <p:sldId id="946" r:id="rId27"/>
    <p:sldId id="947" r:id="rId28"/>
    <p:sldId id="991" r:id="rId29"/>
    <p:sldId id="948" r:id="rId30"/>
    <p:sldId id="983" r:id="rId31"/>
    <p:sldId id="984" r:id="rId32"/>
    <p:sldId id="987" r:id="rId33"/>
    <p:sldId id="986" r:id="rId34"/>
    <p:sldId id="953" r:id="rId35"/>
    <p:sldId id="949" r:id="rId36"/>
    <p:sldId id="950" r:id="rId37"/>
    <p:sldId id="990" r:id="rId38"/>
    <p:sldId id="956" r:id="rId39"/>
    <p:sldId id="955" r:id="rId40"/>
    <p:sldId id="957" r:id="rId41"/>
    <p:sldId id="958" r:id="rId42"/>
    <p:sldId id="959" r:id="rId43"/>
    <p:sldId id="951" r:id="rId44"/>
    <p:sldId id="961" r:id="rId45"/>
    <p:sldId id="964" r:id="rId46"/>
    <p:sldId id="989" r:id="rId47"/>
    <p:sldId id="988" r:id="rId48"/>
    <p:sldId id="966" r:id="rId49"/>
    <p:sldId id="965" r:id="rId50"/>
    <p:sldId id="962" r:id="rId51"/>
    <p:sldId id="970" r:id="rId52"/>
    <p:sldId id="969" r:id="rId53"/>
    <p:sldId id="971" r:id="rId54"/>
    <p:sldId id="968" r:id="rId55"/>
    <p:sldId id="973" r:id="rId56"/>
    <p:sldId id="972" r:id="rId57"/>
    <p:sldId id="967" r:id="rId58"/>
    <p:sldId id="974" r:id="rId59"/>
    <p:sldId id="993" r:id="rId60"/>
    <p:sldId id="992" r:id="rId61"/>
    <p:sldId id="994" r:id="rId62"/>
    <p:sldId id="975" r:id="rId63"/>
    <p:sldId id="976" r:id="rId64"/>
    <p:sldId id="979" r:id="rId65"/>
    <p:sldId id="982" r:id="rId66"/>
    <p:sldId id="981" r:id="rId67"/>
    <p:sldId id="980" r:id="rId68"/>
    <p:sldId id="977" r:id="rId69"/>
    <p:sldId id="366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4">
          <p15:clr>
            <a:srgbClr val="A4A3A4"/>
          </p15:clr>
        </p15:guide>
        <p15:guide id="2" pos="29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银昭" initials="银昭" lastIdx="1" clrIdx="0"/>
  <p:cmAuthor id="2" name="qyq" initials="qyq" lastIdx="1" clrIdx="1"/>
  <p:cmAuthor id="3" name="张 宇聪" initials="张" lastIdx="1" clrIdx="2">
    <p:extLst>
      <p:ext uri="{19B8F6BF-5375-455C-9EA6-DF929625EA0E}">
        <p15:presenceInfo xmlns:p15="http://schemas.microsoft.com/office/powerpoint/2012/main" userId="d7d5919cbf54d3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00B050"/>
    <a:srgbClr val="095200"/>
    <a:srgbClr val="055300"/>
    <a:srgbClr val="CC0000"/>
    <a:srgbClr val="0053A3"/>
    <a:srgbClr val="38A9C9"/>
    <a:srgbClr val="7FC7DB"/>
    <a:srgbClr val="FF5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3" autoAdjust="0"/>
    <p:restoredTop sz="90548" autoAdjust="0"/>
  </p:normalViewPr>
  <p:slideViewPr>
    <p:cSldViewPr snapToGrid="0">
      <p:cViewPr varScale="1">
        <p:scale>
          <a:sx n="85" d="100"/>
          <a:sy n="85" d="100"/>
        </p:scale>
        <p:origin x="1603" y="67"/>
      </p:cViewPr>
      <p:guideLst>
        <p:guide orient="horz" pos="2094"/>
        <p:guide pos="2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22B33-DE10-4AD6-9130-B2D73BD36A53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538E9-EA56-4FDF-87E3-5883BD08B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73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4538E9-EA56-4FDF-87E3-5883BD08B1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43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1"/>
          <p:cNvSpPr>
            <a:spLocks noChangeArrowheads="1"/>
          </p:cNvSpPr>
          <p:nvPr userDrawn="1"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375BD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Line 22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4" name="Text Box 27"/>
          <p:cNvSpPr txBox="1">
            <a:spLocks noChangeArrowheads="1"/>
          </p:cNvSpPr>
          <p:nvPr userDrawn="1"/>
        </p:nvSpPr>
        <p:spPr bwMode="white">
          <a:xfrm>
            <a:off x="6532099" y="6597134"/>
            <a:ext cx="2438400" cy="1384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fld id="{1F874512-E113-4DCF-8621-751A3F994D1A}" type="datetime1">
              <a:rPr lang="nl-NL" altLang="zh-CN" sz="900" smtClean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24-11-2022</a:t>
            </a:fld>
            <a:endParaRPr lang="nl-NL" altLang="zh-CN" sz="9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34949" y="6554125"/>
            <a:ext cx="2717222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Preparing for the future</a:t>
            </a:r>
            <a:endParaRPr lang="zh-CN" altLang="en-US" sz="8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2" y="-15241"/>
            <a:ext cx="142502" cy="894015"/>
          </a:xfrm>
          <a:prstGeom prst="rect">
            <a:avLst/>
          </a:prstGeom>
          <a:solidFill>
            <a:srgbClr val="00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73B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581703" y="6243078"/>
            <a:ext cx="60896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i="1" dirty="0">
                <a:solidFill>
                  <a:srgbClr val="0073BB"/>
                </a:solidFill>
                <a:latin typeface="Superclarendon" panose="02060605060000020003" pitchFamily="18" charset="0"/>
              </a:rPr>
              <a:t>DUT</a:t>
            </a:r>
            <a:endParaRPr kumimoji="1" lang="zh-CN" altLang="en-US" sz="1500" b="1" i="1" dirty="0">
              <a:solidFill>
                <a:srgbClr val="0073BB"/>
              </a:solidFill>
              <a:latin typeface="Superclarendon" panose="02060605060000020003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0171" y="6176309"/>
            <a:ext cx="310422" cy="419644"/>
          </a:xfrm>
          <a:prstGeom prst="rect">
            <a:avLst/>
          </a:prstGeom>
        </p:spPr>
      </p:pic>
      <p:sp>
        <p:nvSpPr>
          <p:cNvPr id="20" name="Rectangle 17"/>
          <p:cNvSpPr>
            <a:spLocks noChangeArrowheads="1"/>
          </p:cNvSpPr>
          <p:nvPr userDrawn="1"/>
        </p:nvSpPr>
        <p:spPr bwMode="auto">
          <a:xfrm>
            <a:off x="8396453" y="6391814"/>
            <a:ext cx="539750" cy="2514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97F3D1B7-B272-47F2-B3C4-2405009DDBC3}" type="slidenum">
              <a:rPr lang="nl-NL" altLang="zh-CN" sz="825" smtClean="0">
                <a:solidFill>
                  <a:srgbClr val="045393"/>
                </a:solidFill>
                <a:ea typeface="宋体" panose="02010600030101010101" pitchFamily="2" charset="-122"/>
              </a:rPr>
              <a:t>‹#›</a:t>
            </a:fld>
            <a:endParaRPr lang="nl-NL" altLang="zh-CN" sz="825" dirty="0">
              <a:solidFill>
                <a:srgbClr val="045393"/>
              </a:solidFill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1"/>
          <p:cNvSpPr>
            <a:spLocks noChangeArrowheads="1"/>
          </p:cNvSpPr>
          <p:nvPr userDrawn="1"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375BD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Line 22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" name="Rectangle 21"/>
          <p:cNvSpPr>
            <a:spLocks noChangeArrowheads="1"/>
          </p:cNvSpPr>
          <p:nvPr userDrawn="1"/>
        </p:nvSpPr>
        <p:spPr bwMode="auto">
          <a:xfrm>
            <a:off x="0" y="6586221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Line 22"/>
          <p:cNvSpPr>
            <a:spLocks noChangeShapeType="1"/>
          </p:cNvSpPr>
          <p:nvPr userDrawn="1"/>
        </p:nvSpPr>
        <p:spPr bwMode="auto">
          <a:xfrm>
            <a:off x="0" y="6782435"/>
            <a:ext cx="9144000" cy="0"/>
          </a:xfrm>
          <a:prstGeom prst="line">
            <a:avLst/>
          </a:prstGeom>
          <a:solidFill>
            <a:srgbClr val="095200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1"/>
          <p:cNvSpPr>
            <a:spLocks noChangeArrowheads="1"/>
          </p:cNvSpPr>
          <p:nvPr userDrawn="1"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375BD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Line 22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5" name="Text Box 27"/>
          <p:cNvSpPr txBox="1">
            <a:spLocks noChangeArrowheads="1"/>
          </p:cNvSpPr>
          <p:nvPr userDrawn="1"/>
        </p:nvSpPr>
        <p:spPr bwMode="white">
          <a:xfrm>
            <a:off x="6532099" y="6597134"/>
            <a:ext cx="2438400" cy="1384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fld id="{1F874512-E113-4DCF-8621-751A3F994D1A}" type="datetime1">
              <a:rPr lang="nl-NL" altLang="zh-CN" sz="900" smtClean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24-11-2022</a:t>
            </a:fld>
            <a:endParaRPr lang="nl-NL" altLang="zh-CN" sz="9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34949" y="6554125"/>
            <a:ext cx="2717222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Preparing for the future</a:t>
            </a:r>
            <a:endParaRPr lang="zh-CN" altLang="en-US" sz="82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2" y="-15241"/>
            <a:ext cx="142502" cy="894015"/>
          </a:xfrm>
          <a:prstGeom prst="rect">
            <a:avLst/>
          </a:prstGeom>
          <a:solidFill>
            <a:srgbClr val="00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0073B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581703" y="6243078"/>
            <a:ext cx="60896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i="1" dirty="0">
                <a:solidFill>
                  <a:srgbClr val="0073BB"/>
                </a:solidFill>
                <a:latin typeface="Superclarendon" panose="02060605060000020003" pitchFamily="18" charset="0"/>
              </a:rPr>
              <a:t>DUT</a:t>
            </a:r>
            <a:endParaRPr kumimoji="1" lang="zh-CN" altLang="en-US" sz="1500" b="1" i="1" dirty="0">
              <a:solidFill>
                <a:srgbClr val="0073BB"/>
              </a:solidFill>
              <a:latin typeface="Superclarendon" panose="02060605060000020003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0171" y="6176309"/>
            <a:ext cx="310422" cy="419644"/>
          </a:xfrm>
          <a:prstGeom prst="rect">
            <a:avLst/>
          </a:prstGeom>
        </p:spPr>
      </p:pic>
      <p:sp>
        <p:nvSpPr>
          <p:cNvPr id="1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34950" y="-138023"/>
            <a:ext cx="5141464" cy="73036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rgbClr val="0073BB"/>
                </a:solidFill>
              </a:defRPr>
            </a:lvl1pPr>
          </a:lstStyle>
          <a:p>
            <a:pPr lvl="0"/>
            <a:r>
              <a:rPr lang="nl-NL" dirty="0"/>
              <a:t>Click to edit Master title style</a:t>
            </a:r>
          </a:p>
        </p:txBody>
      </p:sp>
      <p:sp>
        <p:nvSpPr>
          <p:cNvPr id="11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925514" y="1356745"/>
            <a:ext cx="7648575" cy="474772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nl-NL" noProof="0" dirty="0"/>
              <a:t>Click to edit Master text styles</a:t>
            </a:r>
          </a:p>
          <a:p>
            <a:pPr lvl="1"/>
            <a:r>
              <a:rPr lang="nl-NL" noProof="0" dirty="0"/>
              <a:t>Second level</a:t>
            </a:r>
          </a:p>
          <a:p>
            <a:pPr lvl="2"/>
            <a:r>
              <a:rPr lang="nl-NL" noProof="0" dirty="0"/>
              <a:t>Third level</a:t>
            </a:r>
          </a:p>
          <a:p>
            <a:pPr lvl="3"/>
            <a:r>
              <a:rPr lang="nl-NL" noProof="0" dirty="0"/>
              <a:t>Fourth level</a:t>
            </a:r>
          </a:p>
          <a:p>
            <a:pPr lvl="4"/>
            <a:r>
              <a:rPr lang="nl-NL" noProof="0" dirty="0"/>
              <a:t>Fifth level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247892" y="614840"/>
            <a:ext cx="5046242" cy="404344"/>
          </a:xfrm>
        </p:spPr>
        <p:txBody>
          <a:bodyPr/>
          <a:lstStyle>
            <a:lvl5pPr marL="1834515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4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21" name="Rectangle 17"/>
          <p:cNvSpPr>
            <a:spLocks noChangeArrowheads="1"/>
          </p:cNvSpPr>
          <p:nvPr userDrawn="1"/>
        </p:nvSpPr>
        <p:spPr bwMode="auto">
          <a:xfrm>
            <a:off x="8396453" y="6391814"/>
            <a:ext cx="539750" cy="2514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97F3D1B7-B272-47F2-B3C4-2405009DDBC3}" type="slidenum">
              <a:rPr lang="nl-NL" altLang="zh-CN" sz="825" smtClean="0">
                <a:solidFill>
                  <a:srgbClr val="045393"/>
                </a:solidFill>
                <a:ea typeface="宋体" panose="02010600030101010101" pitchFamily="2" charset="-122"/>
              </a:rPr>
              <a:t>‹#›</a:t>
            </a:fld>
            <a:endParaRPr lang="nl-NL" altLang="zh-CN" sz="825" dirty="0">
              <a:solidFill>
                <a:srgbClr val="045393"/>
              </a:solidFill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ChangeArrowheads="1"/>
          </p:cNvSpPr>
          <p:nvPr userDrawn="1"/>
        </p:nvSpPr>
        <p:spPr bwMode="auto">
          <a:xfrm>
            <a:off x="0" y="6585586"/>
            <a:ext cx="9144000" cy="272414"/>
          </a:xfrm>
          <a:prstGeom prst="rect">
            <a:avLst/>
          </a:prstGeom>
          <a:solidFill>
            <a:srgbClr val="095200"/>
          </a:solidFill>
          <a:ln>
            <a:noFill/>
          </a:ln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altLang="zh-CN" sz="198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98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6" y="457200"/>
            <a:ext cx="7659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/>
          <a:lstStyle/>
          <a:p>
            <a:pPr lvl="0"/>
            <a:r>
              <a:rPr lang="nl-NL" altLang="zh-CN"/>
              <a:t>Click to edit Master title style</a:t>
            </a: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4" y="2286000"/>
            <a:ext cx="76485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nl-NL" altLang="zh-CN"/>
              <a:t>Click to edit Master text styles</a:t>
            </a:r>
          </a:p>
          <a:p>
            <a:pPr lvl="1"/>
            <a:r>
              <a:rPr lang="nl-NL" altLang="zh-CN"/>
              <a:t>Second level</a:t>
            </a:r>
          </a:p>
          <a:p>
            <a:pPr lvl="2"/>
            <a:r>
              <a:rPr lang="nl-NL" altLang="zh-CN"/>
              <a:t>Third level</a:t>
            </a:r>
          </a:p>
          <a:p>
            <a:pPr lvl="3"/>
            <a:r>
              <a:rPr lang="nl-NL" altLang="zh-CN"/>
              <a:t>Fourth level</a:t>
            </a:r>
          </a:p>
          <a:p>
            <a:pPr lvl="4"/>
            <a:r>
              <a:rPr lang="nl-NL" altLang="zh-CN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hdr="0" ftr="0"/>
  <p:txStyles>
    <p:titleStyle>
      <a:lvl1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1pPr>
      <a:lvl2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2pPr>
      <a:lvl3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3pPr>
      <a:lvl4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4pPr>
      <a:lvl5pPr marL="1028700" indent="-1028700" algn="l" rtl="0" eaLnBrk="0" fontAlgn="base" hangingPunct="0">
        <a:spcBef>
          <a:spcPct val="0"/>
        </a:spcBef>
        <a:spcAft>
          <a:spcPct val="0"/>
        </a:spcAft>
        <a:defRPr sz="396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5pPr>
      <a:lvl6pPr marL="1577340" indent="-1028700" algn="l" rtl="0" fontAlgn="base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Bookman Old Style" panose="02050604050505020204" pitchFamily="18" charset="0"/>
        </a:defRPr>
      </a:lvl6pPr>
      <a:lvl7pPr marL="2125980" indent="-1028700" algn="l" rtl="0" fontAlgn="base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Bookman Old Style" panose="02050604050505020204" pitchFamily="18" charset="0"/>
        </a:defRPr>
      </a:lvl7pPr>
      <a:lvl8pPr marL="2674620" indent="-1028700" algn="l" rtl="0" fontAlgn="base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Bookman Old Style" panose="02050604050505020204" pitchFamily="18" charset="0"/>
        </a:defRPr>
      </a:lvl8pPr>
      <a:lvl9pPr marL="3223260" indent="-1028700" algn="l" rtl="0" fontAlgn="base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Bookman Old Style" panose="02050604050505020204" pitchFamily="18" charset="0"/>
        </a:defRPr>
      </a:lvl9pPr>
    </p:titleStyle>
    <p:bodyStyle>
      <a:lvl1pPr marL="234315" indent="-234315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Char char="•"/>
        <a:defRPr sz="336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1pPr>
      <a:lvl2pPr marL="691515" indent="-228600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288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2pPr>
      <a:lvl3pPr marL="1148715" indent="-228600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3pPr>
      <a:lvl4pPr marL="1605915" indent="-228600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4pPr>
      <a:lvl5pPr marL="2063115" indent="-228600" algn="l" rtl="0" eaLnBrk="0" fontAlgn="base" hangingPunct="0">
        <a:lnSpc>
          <a:spcPts val="3000"/>
        </a:lnSpc>
        <a:spcBef>
          <a:spcPts val="720"/>
        </a:spcBef>
        <a:spcAft>
          <a:spcPct val="0"/>
        </a:spcAft>
        <a:buClr>
          <a:schemeClr val="bg2"/>
        </a:buClr>
        <a:buFont typeface="Times" panose="02020603050405020304" pitchFamily="18" charset="0"/>
        <a:buChar char="•"/>
        <a:defRPr sz="192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Calibri" panose="020F0502020204030204" pitchFamily="34" charset="0"/>
        </a:defRPr>
      </a:lvl5pPr>
      <a:lvl6pPr marL="2611755" indent="-228600" algn="l" rtl="0" fontAlgn="base">
        <a:lnSpc>
          <a:spcPts val="3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440">
          <a:solidFill>
            <a:schemeClr val="tx1"/>
          </a:solidFill>
          <a:latin typeface="+mn-lt"/>
        </a:defRPr>
      </a:lvl6pPr>
      <a:lvl7pPr marL="3160395" indent="-228600" algn="l" rtl="0" fontAlgn="base">
        <a:lnSpc>
          <a:spcPts val="3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440">
          <a:solidFill>
            <a:schemeClr val="tx1"/>
          </a:solidFill>
          <a:latin typeface="+mn-lt"/>
        </a:defRPr>
      </a:lvl7pPr>
      <a:lvl8pPr marL="3709035" indent="-228600" algn="l" rtl="0" fontAlgn="base">
        <a:lnSpc>
          <a:spcPts val="3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440">
          <a:solidFill>
            <a:schemeClr val="tx1"/>
          </a:solidFill>
          <a:latin typeface="+mn-lt"/>
        </a:defRPr>
      </a:lvl8pPr>
      <a:lvl9pPr marL="4257675" indent="-228600" algn="l" rtl="0" fontAlgn="base">
        <a:lnSpc>
          <a:spcPts val="3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44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8.svg"/><Relationship Id="rId4" Type="http://schemas.openxmlformats.org/officeDocument/2006/relationships/image" Target="../media/image23.wmf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3.png"/><Relationship Id="rId4" Type="http://schemas.openxmlformats.org/officeDocument/2006/relationships/image" Target="../media/image23.wmf"/><Relationship Id="rId9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9.png"/><Relationship Id="rId4" Type="http://schemas.openxmlformats.org/officeDocument/2006/relationships/image" Target="../media/image23.wmf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23.wmf"/><Relationship Id="rId9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4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5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5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5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6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jp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7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7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g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3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g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70.png"/><Relationship Id="rId7" Type="http://schemas.openxmlformats.org/officeDocument/2006/relationships/oleObject" Target="../embeddings/oleObject35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wmf"/><Relationship Id="rId11" Type="http://schemas.openxmlformats.org/officeDocument/2006/relationships/image" Target="../media/image79.sv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7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5.png"/><Relationship Id="rId7" Type="http://schemas.openxmlformats.org/officeDocument/2006/relationships/image" Target="../media/image8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3.pn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23.wmf"/><Relationship Id="rId12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4" Type="http://schemas.openxmlformats.org/officeDocument/2006/relationships/image" Target="../media/image23.wmf"/><Relationship Id="rId9" Type="http://schemas.openxmlformats.org/officeDocument/2006/relationships/image" Target="../media/image6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oleObject" Target="../embeddings/oleObject38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jpeg"/><Relationship Id="rId5" Type="http://schemas.openxmlformats.org/officeDocument/2006/relationships/oleObject" Target="../embeddings/oleObject40.bin"/><Relationship Id="rId4" Type="http://schemas.openxmlformats.org/officeDocument/2006/relationships/image" Target="../media/image23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4.png"/><Relationship Id="rId7" Type="http://schemas.openxmlformats.org/officeDocument/2006/relationships/oleObject" Target="../embeddings/oleObject42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2.png"/><Relationship Id="rId9" Type="http://schemas.openxmlformats.org/officeDocument/2006/relationships/image" Target="../media/image8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47.bin"/><Relationship Id="rId3" Type="http://schemas.openxmlformats.org/officeDocument/2006/relationships/image" Target="../media/image680.png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89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88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90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9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23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98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95.wmf"/><Relationship Id="rId17" Type="http://schemas.openxmlformats.org/officeDocument/2006/relationships/oleObject" Target="../embeddings/oleObject56.bin"/><Relationship Id="rId2" Type="http://schemas.openxmlformats.org/officeDocument/2006/relationships/image" Target="../media/image2.png"/><Relationship Id="rId16" Type="http://schemas.openxmlformats.org/officeDocument/2006/relationships/image" Target="../media/image97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94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96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image" Target="../media/image103.wmf"/><Relationship Id="rId18" Type="http://schemas.openxmlformats.org/officeDocument/2006/relationships/oleObject" Target="../embeddings/oleObject63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58.bin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105.wmf"/><Relationship Id="rId2" Type="http://schemas.openxmlformats.org/officeDocument/2006/relationships/image" Target="../media/image2.png"/><Relationship Id="rId16" Type="http://schemas.openxmlformats.org/officeDocument/2006/relationships/oleObject" Target="../embeddings/oleObject62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wmf"/><Relationship Id="rId11" Type="http://schemas.openxmlformats.org/officeDocument/2006/relationships/image" Target="../media/image102.wmf"/><Relationship Id="rId5" Type="http://schemas.openxmlformats.org/officeDocument/2006/relationships/oleObject" Target="../embeddings/oleObject57.bin"/><Relationship Id="rId15" Type="http://schemas.openxmlformats.org/officeDocument/2006/relationships/image" Target="../media/image104.wmf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106.wmf"/><Relationship Id="rId4" Type="http://schemas.openxmlformats.org/officeDocument/2006/relationships/image" Target="../media/image23.wmf"/><Relationship Id="rId9" Type="http://schemas.openxmlformats.org/officeDocument/2006/relationships/image" Target="../media/image101.png"/><Relationship Id="rId14" Type="http://schemas.openxmlformats.org/officeDocument/2006/relationships/oleObject" Target="../embeddings/oleObject61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65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23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2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23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15.svg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wmf"/><Relationship Id="rId11" Type="http://schemas.openxmlformats.org/officeDocument/2006/relationships/image" Target="../media/image113.svg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112.png"/><Relationship Id="rId4" Type="http://schemas.openxmlformats.org/officeDocument/2006/relationships/image" Target="../media/image23.wmf"/><Relationship Id="rId9" Type="http://schemas.openxmlformats.org/officeDocument/2006/relationships/oleObject" Target="../embeddings/oleObject69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71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23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png"/><Relationship Id="rId4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jpg"/><Relationship Id="rId4" Type="http://schemas.openxmlformats.org/officeDocument/2006/relationships/image" Target="../media/image2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23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23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45.jpeg"/><Relationship Id="rId3" Type="http://schemas.openxmlformats.org/officeDocument/2006/relationships/image" Target="../media/image122.jpe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jpg"/><Relationship Id="rId2" Type="http://schemas.openxmlformats.org/officeDocument/2006/relationships/image" Target="../media/image2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gif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5" Type="http://schemas.openxmlformats.org/officeDocument/2006/relationships/image" Target="../media/image124.jpe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3.jp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6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7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8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929996"/>
            <a:ext cx="9144000" cy="3048256"/>
          </a:xfrm>
          <a:prstGeom prst="rect">
            <a:avLst/>
          </a:prstGeom>
          <a:solidFill>
            <a:srgbClr val="095200"/>
          </a:solidFill>
          <a:ln w="9525" cap="flat" cmpd="sng" algn="ctr">
            <a:solidFill>
              <a:srgbClr val="055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3337" y="1659094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人工智能实践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Artificial Intelligence Practice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DCS3015  Autumn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0" y="122555"/>
            <a:ext cx="1432560" cy="1432560"/>
          </a:xfrm>
          <a:prstGeom prst="rect">
            <a:avLst/>
          </a:prstGeom>
        </p:spPr>
      </p:pic>
      <p:sp>
        <p:nvSpPr>
          <p:cNvPr id="19" name="文本框 11"/>
          <p:cNvSpPr txBox="1"/>
          <p:nvPr/>
        </p:nvSpPr>
        <p:spPr>
          <a:xfrm>
            <a:off x="1574965" y="4860550"/>
            <a:ext cx="6267343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453D3A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School of Computer Science and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453D3A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Sun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453D3A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Yat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453D3A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-Sen University</a:t>
            </a:r>
          </a:p>
        </p:txBody>
      </p:sp>
      <p:sp>
        <p:nvSpPr>
          <p:cNvPr id="23" name="文本框 9"/>
          <p:cNvSpPr txBox="1"/>
          <p:nvPr/>
        </p:nvSpPr>
        <p:spPr>
          <a:xfrm>
            <a:off x="3380302" y="4287815"/>
            <a:ext cx="290436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53D3A"/>
                </a:solidFill>
                <a:effectLst/>
                <a:uLnTx/>
                <a:uFillTx/>
                <a:latin typeface="Poor Richard" panose="02080502050505020702" pitchFamily="18" charset="0"/>
                <a:ea typeface="微软雅黑" panose="020B0503020204020204" pitchFamily="34" charset="-122"/>
                <a:cs typeface="+mn-cs"/>
              </a:rPr>
              <a:t>Chao Yu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53D3A"/>
                </a:solidFill>
                <a:effectLst/>
                <a:uLnTx/>
                <a:uFillTx/>
                <a:latin typeface="Poor Richard" panose="02080502050505020702" pitchFamily="18" charset="0"/>
                <a:ea typeface="微软雅黑" panose="020B0503020204020204" pitchFamily="34" charset="-122"/>
                <a:cs typeface="+mn-cs"/>
              </a:rPr>
              <a:t>（余超）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53D3A"/>
              </a:solidFill>
              <a:effectLst/>
              <a:uLnTx/>
              <a:uFillTx/>
              <a:latin typeface="Poor Richard" panose="02080502050505020702" pitchFamily="18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Value Function Approx. By Stochastic Gradient Descent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7" y="832518"/>
            <a:ext cx="8761526" cy="53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645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Feature Vectors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92" y="1148147"/>
            <a:ext cx="7229900" cy="44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0752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Linear Value Function Approximation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5" y="862746"/>
            <a:ext cx="8310863" cy="53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082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Incremental Prediction Algorithms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8" y="973786"/>
            <a:ext cx="8592007" cy="49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172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Monte-Carlo with Value Function Approximation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7" y="1147632"/>
            <a:ext cx="8086643" cy="45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739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TD Learning with Value Function Approximation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3" y="1136769"/>
            <a:ext cx="8302509" cy="45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8728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Action-Value Function Approximation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5" y="1031251"/>
            <a:ext cx="8447822" cy="49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9796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Linear Action-Value Function Approximation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4" y="944142"/>
            <a:ext cx="8589662" cy="54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779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Incremental Control Algorithms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1" y="1061245"/>
            <a:ext cx="8466527" cy="50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7434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Convergence of Prediction and Control Algorithms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0" y="1145709"/>
            <a:ext cx="6400333" cy="22096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44" y="3587427"/>
            <a:ext cx="7562784" cy="26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9358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86662" y="2076735"/>
            <a:ext cx="8610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Lecture 5</a:t>
            </a:r>
            <a:r>
              <a:rPr kumimoji="1" lang="zh-CN" altLang="en-US" sz="3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：强化学习</a:t>
            </a:r>
            <a:r>
              <a:rPr kumimoji="1" lang="en-US" altLang="zh-CN" sz="3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-5</a:t>
            </a:r>
          </a:p>
          <a:p>
            <a:pPr algn="ctr"/>
            <a:endParaRPr kumimoji="1" lang="en-US" altLang="zh-CN" sz="3200" dirty="0">
              <a:latin typeface="Times" panose="02020603050405020304" pitchFamily="18" charset="0"/>
              <a:ea typeface="华文隶书" panose="02010800040101010101" pitchFamily="2" charset="-122"/>
              <a:cs typeface="Times" panose="02020603050405020304" pitchFamily="18" charset="0"/>
            </a:endParaRPr>
          </a:p>
          <a:p>
            <a:pPr algn="ctr"/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94EB9C-DAC4-4D4F-BCAC-24A7B9F56615}"/>
              </a:ext>
            </a:extLst>
          </p:cNvPr>
          <p:cNvSpPr txBox="1"/>
          <p:nvPr/>
        </p:nvSpPr>
        <p:spPr>
          <a:xfrm>
            <a:off x="355350" y="292312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Deep RL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62057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9" y="919009"/>
            <a:ext cx="83373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deep Q-learning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state-action value function by Q-network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389666"/>
              </p:ext>
            </p:extLst>
          </p:nvPr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330431"/>
              </p:ext>
            </p:extLst>
          </p:nvPr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07B0E684-1D90-40CA-8895-9BB38089D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8" y="4558248"/>
            <a:ext cx="5421622" cy="1430002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73AAB85-85F8-4015-9E9D-506A7070F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1479" y="2649768"/>
            <a:ext cx="4109565" cy="2619743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8E11F239-5372-4456-B652-4414E6355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268" y="1823181"/>
            <a:ext cx="5703550" cy="14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4743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922211"/>
            <a:ext cx="8337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of the issues: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Correlations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samples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targets 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形 2">
            <a:extLst>
              <a:ext uri="{FF2B5EF4-FFF2-40B4-BE49-F238E27FC236}">
                <a16:creationId xmlns:a16="http://schemas.microsoft.com/office/drawing/2014/main" id="{E16BFCDC-1100-4F4D-B4A9-996508D3E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215" y="2556848"/>
            <a:ext cx="7687508" cy="186093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D3D96F00-756E-4823-95CC-8AB509BAF5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215" y="4605970"/>
            <a:ext cx="7054738" cy="151292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3D06AE73-317A-4518-9922-8760FD931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3394" y="1322440"/>
            <a:ext cx="41243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05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92221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replay buffers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6" name="图形 155">
            <a:extLst>
              <a:ext uri="{FF2B5EF4-FFF2-40B4-BE49-F238E27FC236}">
                <a16:creationId xmlns:a16="http://schemas.microsoft.com/office/drawing/2014/main" id="{73FFCDDE-576E-4986-B588-D4E7249DF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1524099"/>
            <a:ext cx="7839815" cy="1081673"/>
          </a:xfrm>
          <a:prstGeom prst="rect">
            <a:avLst/>
          </a:prstGeom>
        </p:spPr>
      </p:pic>
      <p:pic>
        <p:nvPicPr>
          <p:cNvPr id="158" name="图形 157">
            <a:extLst>
              <a:ext uri="{FF2B5EF4-FFF2-40B4-BE49-F238E27FC236}">
                <a16:creationId xmlns:a16="http://schemas.microsoft.com/office/drawing/2014/main" id="{5CB3F3E8-9C6A-47BB-BA9D-E7EAD5B939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38" y="3165300"/>
            <a:ext cx="9127462" cy="3148497"/>
          </a:xfrm>
          <a:prstGeom prst="rect">
            <a:avLst/>
          </a:prstGeom>
        </p:spPr>
      </p:pic>
      <p:pic>
        <p:nvPicPr>
          <p:cNvPr id="160" name="图形 159">
            <a:extLst>
              <a:ext uri="{FF2B5EF4-FFF2-40B4-BE49-F238E27FC236}">
                <a16:creationId xmlns:a16="http://schemas.microsoft.com/office/drawing/2014/main" id="{A0D0D2EC-6D38-456C-9ACC-F272485B8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5743" y="2608017"/>
            <a:ext cx="3838257" cy="41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085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92221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replay buffers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形 2">
            <a:extLst>
              <a:ext uri="{FF2B5EF4-FFF2-40B4-BE49-F238E27FC236}">
                <a16:creationId xmlns:a16="http://schemas.microsoft.com/office/drawing/2014/main" id="{A6A7966B-D59E-44A9-9803-10B3FE204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890" y="4161276"/>
            <a:ext cx="7864219" cy="1948717"/>
          </a:xfrm>
          <a:prstGeom prst="rect">
            <a:avLst/>
          </a:prstGeom>
        </p:spPr>
      </p:pic>
      <p:sp>
        <p:nvSpPr>
          <p:cNvPr id="16" name="object 34">
            <a:extLst>
              <a:ext uri="{FF2B5EF4-FFF2-40B4-BE49-F238E27FC236}">
                <a16:creationId xmlns:a16="http://schemas.microsoft.com/office/drawing/2014/main" id="{65448F66-695F-4336-8995-67CF4DC63DBF}"/>
              </a:ext>
            </a:extLst>
          </p:cNvPr>
          <p:cNvSpPr txBox="1"/>
          <p:nvPr/>
        </p:nvSpPr>
        <p:spPr>
          <a:xfrm>
            <a:off x="5732256" y="1562240"/>
            <a:ext cx="35945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+</a:t>
            </a:r>
            <a:r>
              <a:rPr sz="1800" b="1" spc="-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samples</a:t>
            </a:r>
            <a:r>
              <a:rPr sz="1800" b="1" spc="-4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are</a:t>
            </a:r>
            <a:r>
              <a:rPr sz="1800" b="1" spc="-1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no</a:t>
            </a:r>
            <a:r>
              <a:rPr sz="1800" b="1" spc="-2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longer</a:t>
            </a:r>
            <a:r>
              <a:rPr sz="1800" b="1" spc="-4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92D050"/>
                </a:solidFill>
                <a:latin typeface="Calibri"/>
                <a:cs typeface="Calibri"/>
              </a:rPr>
              <a:t>correlated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29">
            <a:extLst>
              <a:ext uri="{FF2B5EF4-FFF2-40B4-BE49-F238E27FC236}">
                <a16:creationId xmlns:a16="http://schemas.microsoft.com/office/drawing/2014/main" id="{A7335B35-88B4-4594-87C1-CE757230264C}"/>
              </a:ext>
            </a:extLst>
          </p:cNvPr>
          <p:cNvSpPr txBox="1"/>
          <p:nvPr/>
        </p:nvSpPr>
        <p:spPr>
          <a:xfrm>
            <a:off x="325061" y="2862131"/>
            <a:ext cx="618299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+</a:t>
            </a:r>
            <a:r>
              <a:rPr sz="1800" b="1" spc="-2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multiple</a:t>
            </a:r>
            <a:r>
              <a:rPr sz="1800" b="1" spc="-5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samples</a:t>
            </a:r>
            <a:r>
              <a:rPr sz="1800" b="1" spc="-4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in</a:t>
            </a:r>
            <a:r>
              <a:rPr sz="1800" b="1" spc="-1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batch</a:t>
            </a:r>
            <a:r>
              <a:rPr sz="1800" b="1" spc="-3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2D050"/>
                </a:solidFill>
                <a:latin typeface="Calibri"/>
                <a:cs typeface="Calibri"/>
              </a:rPr>
              <a:t>(low-variance</a:t>
            </a:r>
            <a:r>
              <a:rPr sz="1800" b="1" spc="-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92D050"/>
                </a:solidFill>
                <a:latin typeface="Calibri"/>
                <a:cs typeface="Calibri"/>
              </a:rPr>
              <a:t>gradient)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but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where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does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data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come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from?</a:t>
            </a:r>
            <a:endParaRPr lang="en-US" spc="-2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ne</a:t>
            </a:r>
            <a:r>
              <a:rPr lang="en-US" sz="1800" b="1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periodically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feed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replay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buffer…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48A163F5-04EA-4980-96D6-AAAB9718D4D2}"/>
              </a:ext>
            </a:extLst>
          </p:cNvPr>
          <p:cNvSpPr txBox="1"/>
          <p:nvPr/>
        </p:nvSpPr>
        <p:spPr>
          <a:xfrm>
            <a:off x="5915025" y="2710002"/>
            <a:ext cx="3228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common,</a:t>
            </a:r>
            <a:r>
              <a:rPr sz="1800" b="1" spc="-10" dirty="0">
                <a:latin typeface="Calibri"/>
                <a:cs typeface="Calibri"/>
              </a:rPr>
              <a:t> though </a:t>
            </a:r>
            <a:r>
              <a:rPr sz="1800" b="1" dirty="0">
                <a:latin typeface="Calibri"/>
                <a:cs typeface="Calibri"/>
              </a:rPr>
              <a:t>larger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more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efficient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F02D7E17-C213-43A2-BCEB-AD71B0CAF0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336" y="1569858"/>
            <a:ext cx="6812651" cy="11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9126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92221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Target Networks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>
            <a:extLst>
              <a:ext uri="{FF2B5EF4-FFF2-40B4-BE49-F238E27FC236}">
                <a16:creationId xmlns:a16="http://schemas.microsoft.com/office/drawing/2014/main" id="{D14C975B-1F37-4D90-9072-82BF0F391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75" y="1847721"/>
            <a:ext cx="9144000" cy="38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5998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92221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Target Networks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形 2">
            <a:extLst>
              <a:ext uri="{FF2B5EF4-FFF2-40B4-BE49-F238E27FC236}">
                <a16:creationId xmlns:a16="http://schemas.microsoft.com/office/drawing/2014/main" id="{CC25D983-4014-484A-889B-28228B208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676" y="2127650"/>
            <a:ext cx="8802260" cy="25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0415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92221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Q-Network(DQN)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>
            <a:extLst>
              <a:ext uri="{FF2B5EF4-FFF2-40B4-BE49-F238E27FC236}">
                <a16:creationId xmlns:a16="http://schemas.microsoft.com/office/drawing/2014/main" id="{128CF854-7630-475B-A8E4-4F3DDA615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194" y="1680197"/>
            <a:ext cx="8562975" cy="42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7426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92221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Q-Network(DQN)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形 2">
            <a:extLst>
              <a:ext uri="{FF2B5EF4-FFF2-40B4-BE49-F238E27FC236}">
                <a16:creationId xmlns:a16="http://schemas.microsoft.com/office/drawing/2014/main" id="{EE266F5E-DE8E-401F-9B44-7EBDC04B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718734"/>
            <a:ext cx="9144000" cy="42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1003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92221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Q-Network(DQN)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形 9">
            <a:extLst>
              <a:ext uri="{FF2B5EF4-FFF2-40B4-BE49-F238E27FC236}">
                <a16:creationId xmlns:a16="http://schemas.microsoft.com/office/drawing/2014/main" id="{DABD705D-9899-4E2A-9789-405DF572B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818979"/>
            <a:ext cx="9144000" cy="36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5742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846011"/>
            <a:ext cx="833738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Q-Network(DQN) Summary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experience replay and target network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network is time-delayed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random mini-batch from replay buffer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stochastic gradient descent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>
            <a:extLst>
              <a:ext uri="{FF2B5EF4-FFF2-40B4-BE49-F238E27FC236}">
                <a16:creationId xmlns:a16="http://schemas.microsoft.com/office/drawing/2014/main" id="{2A125735-220A-4156-A4BE-FF498383A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957" y="2535579"/>
            <a:ext cx="8553450" cy="40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0860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Learning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3139" y="924484"/>
            <a:ext cx="8343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part of a broader family of machine learning methods based on artificial neural networks with representation learning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AFA8F20E-F7CA-4F20-A45F-646B881BF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732" y="2327499"/>
            <a:ext cx="83439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564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4F0FD074-E9F5-44C6-B173-E3D1EF00F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74" y="1277408"/>
            <a:ext cx="7202789" cy="44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1461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F3F42A75-F059-4AB6-A077-290234549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2" y="902408"/>
            <a:ext cx="6854634" cy="522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5790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8FC12627-D735-49DD-B9AC-A117B7067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94" y="963083"/>
            <a:ext cx="7524749" cy="49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9821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779EF21F-FDAF-4AE2-B215-EF081F2FE7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4"/>
          <a:stretch/>
        </p:blipFill>
        <p:spPr>
          <a:xfrm>
            <a:off x="4695825" y="2318671"/>
            <a:ext cx="4448175" cy="20365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BCF86D-DC51-4FB2-96BD-C0AFF56FC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111"/>
            <a:ext cx="4633265" cy="45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2574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92221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and Performance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730AE85F-0EBA-47DD-B929-43BBCE5F7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2" y="846666"/>
            <a:ext cx="4589180" cy="5711984"/>
          </a:xfrm>
          <a:prstGeom prst="rect">
            <a:avLst/>
          </a:prstGeom>
        </p:spPr>
      </p:pic>
      <p:pic>
        <p:nvPicPr>
          <p:cNvPr id="14" name="object 3">
            <a:extLst>
              <a:ext uri="{FF2B5EF4-FFF2-40B4-BE49-F238E27FC236}">
                <a16:creationId xmlns:a16="http://schemas.microsoft.com/office/drawing/2014/main" id="{D40DBD48-4E1A-4BC3-A15D-C464C5DA8DD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" y="2379132"/>
            <a:ext cx="4652933" cy="3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245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33738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DQN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overestimation in DQN</a:t>
            </a:r>
          </a:p>
          <a:p>
            <a:pPr lvl="2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形 16">
            <a:extLst>
              <a:ext uri="{FF2B5EF4-FFF2-40B4-BE49-F238E27FC236}">
                <a16:creationId xmlns:a16="http://schemas.microsoft.com/office/drawing/2014/main" id="{976F2D55-841D-4622-B440-7AB9B87F6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457" y="1707041"/>
            <a:ext cx="8172450" cy="4857750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19EF64F-431B-424E-99F4-465B587B6CC2}"/>
              </a:ext>
            </a:extLst>
          </p:cNvPr>
          <p:cNvSpPr/>
          <p:nvPr/>
        </p:nvSpPr>
        <p:spPr bwMode="auto">
          <a:xfrm>
            <a:off x="323850" y="2714624"/>
            <a:ext cx="6337300" cy="141922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4595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33738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DQN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overestimation in DQN</a:t>
            </a:r>
          </a:p>
          <a:p>
            <a:pPr lvl="2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object 3">
            <a:extLst>
              <a:ext uri="{FF2B5EF4-FFF2-40B4-BE49-F238E27FC236}">
                <a16:creationId xmlns:a16="http://schemas.microsoft.com/office/drawing/2014/main" id="{AD5EA879-D2E6-4310-A783-56A67C1C32E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235" y="4492849"/>
            <a:ext cx="7681468" cy="2055483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7CD9FCD4-E5DE-4D21-97BA-61D7F4B01B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235" y="1771292"/>
            <a:ext cx="7515225" cy="219833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3253A8C-1C46-4877-9353-D7F407484073}"/>
              </a:ext>
            </a:extLst>
          </p:cNvPr>
          <p:cNvSpPr/>
          <p:nvPr/>
        </p:nvSpPr>
        <p:spPr>
          <a:xfrm>
            <a:off x="154676" y="4031184"/>
            <a:ext cx="8337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estimation in Atari</a:t>
            </a:r>
          </a:p>
        </p:txBody>
      </p:sp>
    </p:spTree>
    <p:extLst>
      <p:ext uri="{BB962C8B-B14F-4D97-AF65-F5344CB8AC3E}">
        <p14:creationId xmlns:p14="http://schemas.microsoft.com/office/powerpoint/2010/main" val="286061815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33738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DQN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overestimation in DQN</a:t>
            </a:r>
          </a:p>
          <a:p>
            <a:pPr lvl="2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形 11">
            <a:extLst>
              <a:ext uri="{FF2B5EF4-FFF2-40B4-BE49-F238E27FC236}">
                <a16:creationId xmlns:a16="http://schemas.microsoft.com/office/drawing/2014/main" id="{F7FD0103-6B43-4F9C-B6DD-9B0BC72BD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112552"/>
            <a:ext cx="9144000" cy="36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737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3373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Double DQN in Atari  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object 4">
            <a:extLst>
              <a:ext uri="{FF2B5EF4-FFF2-40B4-BE49-F238E27FC236}">
                <a16:creationId xmlns:a16="http://schemas.microsoft.com/office/drawing/2014/main" id="{F14E1D29-63AA-46F2-B406-805ABEF8803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3146" y="1352693"/>
            <a:ext cx="8313440" cy="4481970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4ABF3B61-425C-4DA1-9DBD-C678A00661CD}"/>
              </a:ext>
            </a:extLst>
          </p:cNvPr>
          <p:cNvSpPr txBox="1"/>
          <p:nvPr/>
        </p:nvSpPr>
        <p:spPr>
          <a:xfrm>
            <a:off x="573519" y="6277000"/>
            <a:ext cx="720840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nl-NL" altLang="zh-CN" sz="1600" spc="-30" dirty="0">
                <a:solidFill>
                  <a:srgbClr val="3333B2"/>
                </a:solidFill>
                <a:latin typeface="Tahoma"/>
                <a:cs typeface="Tahoma"/>
              </a:rPr>
              <a:t>Figure:</a:t>
            </a:r>
            <a:r>
              <a:rPr lang="nl-NL" altLang="zh-CN" sz="1600" spc="-25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lang="nl-NL" altLang="zh-CN" sz="1600" spc="-30" dirty="0">
                <a:latin typeface="Tahoma"/>
                <a:cs typeface="Tahoma"/>
              </a:rPr>
              <a:t>van</a:t>
            </a:r>
            <a:r>
              <a:rPr lang="nl-NL" altLang="zh-CN" sz="1600" spc="-25" dirty="0">
                <a:latin typeface="Tahoma"/>
                <a:cs typeface="Tahoma"/>
              </a:rPr>
              <a:t> Hasselt, </a:t>
            </a:r>
            <a:r>
              <a:rPr lang="nl-NL" altLang="zh-CN" sz="1600" spc="-30" dirty="0">
                <a:latin typeface="Tahoma"/>
                <a:cs typeface="Tahoma"/>
              </a:rPr>
              <a:t>Guez,</a:t>
            </a:r>
            <a:r>
              <a:rPr lang="nl-NL" altLang="zh-CN" sz="1600" spc="-25" dirty="0">
                <a:latin typeface="Tahoma"/>
                <a:cs typeface="Tahoma"/>
              </a:rPr>
              <a:t> </a:t>
            </a:r>
            <a:r>
              <a:rPr lang="nl-NL" altLang="zh-CN" sz="1600" spc="-20" dirty="0">
                <a:latin typeface="Tahoma"/>
                <a:cs typeface="Tahoma"/>
              </a:rPr>
              <a:t>Silver, 2015</a:t>
            </a:r>
            <a:endParaRPr lang="nl-NL" altLang="zh-CN" sz="16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4747810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337387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Dueling DQN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it is unnecessary to know the exact value of each action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Q-values in two different parts, the value function V(s) and the advantage function A(s, a), Q(s, a) = V(s) + A(s,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function V(s) : how much reward we will collect from the state s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function A(s, a) : how much better one action is compared to the other actions. 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Prioritized experience replay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 the samples so that “important” ones are drawn more frequently for training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Rainbow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improvements : Double DQN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Dueling DQN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Prioritized Replay Buffer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 Learning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 DQN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DQN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NoisyNet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54306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Neural Networks(DNN)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3231" y="926223"/>
            <a:ext cx="825736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of multiple functions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 the chain rule to backpropagate the gradient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combines both linear and non-linear transformations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fit the parameters, require a loss function(MSE, log likelihood, etc.)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innovation: tools to automatically compute gradients for a DNN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helps us handle unstructured environments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id="{B856BF72-0A17-4976-9923-F7B6704A486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9268" y="4015420"/>
            <a:ext cx="4088796" cy="252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58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and performance of Dueling DQN   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4">
            <a:extLst>
              <a:ext uri="{FF2B5EF4-FFF2-40B4-BE49-F238E27FC236}">
                <a16:creationId xmlns:a16="http://schemas.microsoft.com/office/drawing/2014/main" id="{4ABF3B61-425C-4DA1-9DBD-C678A00661CD}"/>
              </a:ext>
            </a:extLst>
          </p:cNvPr>
          <p:cNvSpPr txBox="1"/>
          <p:nvPr/>
        </p:nvSpPr>
        <p:spPr>
          <a:xfrm>
            <a:off x="573519" y="6277000"/>
            <a:ext cx="720840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nl-NL" altLang="zh-CN" sz="1600" spc="-30" dirty="0">
                <a:solidFill>
                  <a:srgbClr val="3333B2"/>
                </a:solidFill>
                <a:latin typeface="Tahoma"/>
                <a:cs typeface="Tahoma"/>
              </a:rPr>
              <a:t>Figure:</a:t>
            </a:r>
            <a:r>
              <a:rPr lang="nl-NL" altLang="zh-CN" sz="1600" spc="-20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lang="nl-NL" altLang="zh-CN" sz="1600" spc="-20" dirty="0">
                <a:latin typeface="Tahoma"/>
                <a:cs typeface="Tahoma"/>
              </a:rPr>
              <a:t>Wang</a:t>
            </a:r>
            <a:r>
              <a:rPr lang="nl-NL" altLang="zh-CN" sz="1600" spc="-15" dirty="0">
                <a:latin typeface="Tahoma"/>
                <a:cs typeface="Tahoma"/>
              </a:rPr>
              <a:t> </a:t>
            </a:r>
            <a:r>
              <a:rPr lang="nl-NL" altLang="zh-CN" sz="1600" dirty="0">
                <a:latin typeface="Tahoma"/>
                <a:cs typeface="Tahoma"/>
              </a:rPr>
              <a:t>et</a:t>
            </a:r>
            <a:r>
              <a:rPr lang="nl-NL" altLang="zh-CN" sz="1600" spc="-20" dirty="0">
                <a:latin typeface="Tahoma"/>
                <a:cs typeface="Tahoma"/>
              </a:rPr>
              <a:t> </a:t>
            </a:r>
            <a:r>
              <a:rPr lang="nl-NL" altLang="zh-CN" sz="1600" dirty="0">
                <a:latin typeface="Tahoma"/>
                <a:cs typeface="Tahoma"/>
              </a:rPr>
              <a:t>al,</a:t>
            </a:r>
            <a:r>
              <a:rPr lang="nl-NL" altLang="zh-CN" sz="1600" spc="-20" dirty="0">
                <a:latin typeface="Tahoma"/>
                <a:cs typeface="Tahoma"/>
              </a:rPr>
              <a:t> </a:t>
            </a:r>
            <a:r>
              <a:rPr lang="nl-NL" altLang="zh-CN" sz="1600" dirty="0">
                <a:latin typeface="Tahoma"/>
                <a:cs typeface="Tahoma"/>
              </a:rPr>
              <a:t>ICML</a:t>
            </a:r>
            <a:r>
              <a:rPr lang="nl-NL" altLang="zh-CN" sz="1600" spc="-15" dirty="0">
                <a:latin typeface="Tahoma"/>
                <a:cs typeface="Tahoma"/>
              </a:rPr>
              <a:t> </a:t>
            </a:r>
            <a:r>
              <a:rPr lang="nl-NL" altLang="zh-CN" sz="1600" spc="-20" dirty="0">
                <a:latin typeface="Tahoma"/>
                <a:cs typeface="Tahoma"/>
              </a:rPr>
              <a:t>2016</a:t>
            </a:r>
            <a:endParaRPr lang="nl-NL" altLang="zh-CN" sz="1600" dirty="0">
              <a:latin typeface="Tahoma"/>
              <a:cs typeface="Tahoma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DE1321B7-D064-4B99-AC9D-53B27C459D4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937151"/>
            <a:ext cx="4591311" cy="3292073"/>
          </a:xfrm>
          <a:prstGeom prst="rect">
            <a:avLst/>
          </a:prstGeom>
        </p:spPr>
      </p:pic>
      <p:pic>
        <p:nvPicPr>
          <p:cNvPr id="16" name="object 4">
            <a:extLst>
              <a:ext uri="{FF2B5EF4-FFF2-40B4-BE49-F238E27FC236}">
                <a16:creationId xmlns:a16="http://schemas.microsoft.com/office/drawing/2014/main" id="{5BD06449-89C7-44F5-8BD6-06DD4A0C6E1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60495" y="1413064"/>
            <a:ext cx="4470549" cy="42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3466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3373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Prioritized Experience Replay in Atari  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4">
            <a:extLst>
              <a:ext uri="{FF2B5EF4-FFF2-40B4-BE49-F238E27FC236}">
                <a16:creationId xmlns:a16="http://schemas.microsoft.com/office/drawing/2014/main" id="{4ABF3B61-425C-4DA1-9DBD-C678A00661CD}"/>
              </a:ext>
            </a:extLst>
          </p:cNvPr>
          <p:cNvSpPr txBox="1"/>
          <p:nvPr/>
        </p:nvSpPr>
        <p:spPr>
          <a:xfrm>
            <a:off x="573519" y="6277000"/>
            <a:ext cx="720840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600" spc="-30" dirty="0">
                <a:solidFill>
                  <a:srgbClr val="3333B2"/>
                </a:solidFill>
                <a:latin typeface="Tahoma"/>
                <a:cs typeface="Tahoma"/>
              </a:rPr>
              <a:t>Figure:</a:t>
            </a:r>
            <a:r>
              <a:rPr lang="en-US" altLang="zh-CN" sz="1600" spc="-15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lang="en-US" altLang="zh-CN" sz="1600" spc="-20" dirty="0" err="1">
                <a:latin typeface="Tahoma"/>
                <a:cs typeface="Tahoma"/>
              </a:rPr>
              <a:t>Schaul</a:t>
            </a:r>
            <a:r>
              <a:rPr lang="en-US" altLang="zh-CN" sz="1600" spc="-20" dirty="0">
                <a:latin typeface="Tahoma"/>
                <a:cs typeface="Tahoma"/>
              </a:rPr>
              <a:t>,</a:t>
            </a:r>
            <a:r>
              <a:rPr lang="en-US" altLang="zh-CN" sz="1600" spc="-5" dirty="0">
                <a:latin typeface="Tahoma"/>
                <a:cs typeface="Tahoma"/>
              </a:rPr>
              <a:t> </a:t>
            </a:r>
            <a:r>
              <a:rPr lang="en-US" altLang="zh-CN" sz="1600" spc="-20" dirty="0">
                <a:latin typeface="Tahoma"/>
                <a:cs typeface="Tahoma"/>
              </a:rPr>
              <a:t>Quan,</a:t>
            </a:r>
            <a:r>
              <a:rPr lang="en-US" altLang="zh-CN" sz="1600" spc="-5" dirty="0">
                <a:latin typeface="Tahoma"/>
                <a:cs typeface="Tahoma"/>
              </a:rPr>
              <a:t> </a:t>
            </a:r>
            <a:r>
              <a:rPr lang="en-US" altLang="zh-CN" sz="1600" spc="-25" dirty="0" err="1">
                <a:latin typeface="Tahoma"/>
                <a:cs typeface="Tahoma"/>
              </a:rPr>
              <a:t>Antonoglou</a:t>
            </a:r>
            <a:r>
              <a:rPr lang="en-US" altLang="zh-CN" sz="1600" spc="-25" dirty="0">
                <a:latin typeface="Tahoma"/>
                <a:cs typeface="Tahoma"/>
              </a:rPr>
              <a:t>,</a:t>
            </a:r>
            <a:r>
              <a:rPr lang="en-US" altLang="zh-CN" sz="1600" spc="-10" dirty="0">
                <a:latin typeface="Tahoma"/>
                <a:cs typeface="Tahoma"/>
              </a:rPr>
              <a:t> </a:t>
            </a:r>
            <a:r>
              <a:rPr lang="en-US" altLang="zh-CN" sz="1600" spc="-20" dirty="0">
                <a:latin typeface="Tahoma"/>
                <a:cs typeface="Tahoma"/>
              </a:rPr>
              <a:t>Silver</a:t>
            </a:r>
            <a:r>
              <a:rPr lang="en-US" altLang="zh-CN" sz="1600" spc="-10" dirty="0">
                <a:latin typeface="Tahoma"/>
                <a:cs typeface="Tahoma"/>
              </a:rPr>
              <a:t> </a:t>
            </a:r>
            <a:r>
              <a:rPr lang="en-US" altLang="zh-CN" sz="1600" dirty="0">
                <a:latin typeface="Tahoma"/>
                <a:cs typeface="Tahoma"/>
              </a:rPr>
              <a:t>ICLR</a:t>
            </a:r>
            <a:r>
              <a:rPr lang="en-US" altLang="zh-CN" sz="1600" spc="-5" dirty="0">
                <a:latin typeface="Tahoma"/>
                <a:cs typeface="Tahoma"/>
              </a:rPr>
              <a:t> </a:t>
            </a:r>
            <a:r>
              <a:rPr lang="en-US" altLang="zh-CN" sz="1600" spc="-20" dirty="0">
                <a:latin typeface="Tahoma"/>
                <a:cs typeface="Tahoma"/>
              </a:rPr>
              <a:t>2016</a:t>
            </a:r>
            <a:endParaRPr lang="en-US" altLang="zh-CN" sz="1600" dirty="0">
              <a:latin typeface="Tahoma"/>
              <a:cs typeface="Tahoma"/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35A031CF-657F-4490-A257-93FFA4D533D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234" y="1620138"/>
            <a:ext cx="8449121" cy="41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960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33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Rainbow  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4">
            <a:extLst>
              <a:ext uri="{FF2B5EF4-FFF2-40B4-BE49-F238E27FC236}">
                <a16:creationId xmlns:a16="http://schemas.microsoft.com/office/drawing/2014/main" id="{4ABF3B61-425C-4DA1-9DBD-C678A00661CD}"/>
              </a:ext>
            </a:extLst>
          </p:cNvPr>
          <p:cNvSpPr txBox="1"/>
          <p:nvPr/>
        </p:nvSpPr>
        <p:spPr>
          <a:xfrm>
            <a:off x="-12320" y="6299142"/>
            <a:ext cx="914336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US" altLang="zh-CN" sz="1600" spc="-30" dirty="0">
                <a:solidFill>
                  <a:srgbClr val="3333B2"/>
                </a:solidFill>
                <a:latin typeface="Tahoma"/>
                <a:cs typeface="Tahoma"/>
              </a:rPr>
              <a:t>Figure:</a:t>
            </a:r>
            <a:r>
              <a:rPr lang="en-US" altLang="zh-CN" sz="1600" spc="-15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lang="en-US" altLang="zh-CN" sz="1600" spc="-50" dirty="0">
                <a:latin typeface="Tahoma"/>
                <a:cs typeface="Tahoma"/>
              </a:rPr>
              <a:t>Hessel,</a:t>
            </a:r>
            <a:r>
              <a:rPr lang="en-US" altLang="zh-CN" sz="1600" spc="-40" dirty="0">
                <a:latin typeface="Tahoma"/>
                <a:cs typeface="Tahoma"/>
              </a:rPr>
              <a:t> </a:t>
            </a:r>
            <a:r>
              <a:rPr lang="en-US" altLang="zh-CN" sz="1600" dirty="0">
                <a:latin typeface="Tahoma"/>
                <a:cs typeface="Tahoma"/>
              </a:rPr>
              <a:t>Matteo,</a:t>
            </a:r>
            <a:r>
              <a:rPr lang="en-US" altLang="zh-CN" sz="1600" spc="-50" dirty="0">
                <a:latin typeface="Tahoma"/>
                <a:cs typeface="Tahoma"/>
              </a:rPr>
              <a:t> </a:t>
            </a:r>
            <a:r>
              <a:rPr lang="en-US" altLang="zh-CN" sz="1600" dirty="0">
                <a:latin typeface="Tahoma"/>
                <a:cs typeface="Tahoma"/>
              </a:rPr>
              <a:t>et</a:t>
            </a:r>
            <a:r>
              <a:rPr lang="en-US" altLang="zh-CN" sz="1600" spc="-35" dirty="0">
                <a:latin typeface="Tahoma"/>
                <a:cs typeface="Tahoma"/>
              </a:rPr>
              <a:t> </a:t>
            </a:r>
            <a:r>
              <a:rPr lang="en-US" altLang="zh-CN" sz="1600" dirty="0">
                <a:latin typeface="Tahoma"/>
                <a:cs typeface="Tahoma"/>
              </a:rPr>
              <a:t>al.</a:t>
            </a:r>
            <a:r>
              <a:rPr lang="en-US" altLang="zh-CN" sz="1600" spc="65" dirty="0">
                <a:latin typeface="Tahoma"/>
                <a:cs typeface="Tahoma"/>
              </a:rPr>
              <a:t> </a:t>
            </a:r>
            <a:r>
              <a:rPr lang="en-US" altLang="zh-CN" sz="1600" spc="-10" dirty="0">
                <a:latin typeface="Tahoma"/>
                <a:cs typeface="Tahoma"/>
              </a:rPr>
              <a:t>”Rainbow:</a:t>
            </a:r>
            <a:r>
              <a:rPr lang="en-US" altLang="zh-CN" sz="1600" spc="65" dirty="0">
                <a:latin typeface="Tahoma"/>
                <a:cs typeface="Tahoma"/>
              </a:rPr>
              <a:t> </a:t>
            </a:r>
            <a:r>
              <a:rPr lang="en-US" altLang="zh-CN" sz="1600" spc="-35" dirty="0">
                <a:latin typeface="Tahoma"/>
                <a:cs typeface="Tahoma"/>
              </a:rPr>
              <a:t>Combining</a:t>
            </a:r>
            <a:r>
              <a:rPr lang="en-US" altLang="zh-CN" sz="1600" spc="-45" dirty="0">
                <a:latin typeface="Tahoma"/>
                <a:cs typeface="Tahoma"/>
              </a:rPr>
              <a:t> </a:t>
            </a:r>
            <a:r>
              <a:rPr lang="en-US" altLang="zh-CN" sz="1600" spc="-60" dirty="0">
                <a:latin typeface="Tahoma"/>
                <a:cs typeface="Tahoma"/>
              </a:rPr>
              <a:t>Improvements</a:t>
            </a:r>
            <a:r>
              <a:rPr lang="en-US" altLang="zh-CN" sz="1600" spc="-25" dirty="0">
                <a:latin typeface="Tahoma"/>
                <a:cs typeface="Tahoma"/>
              </a:rPr>
              <a:t> </a:t>
            </a:r>
            <a:r>
              <a:rPr lang="en-US" altLang="zh-CN" sz="1600" dirty="0">
                <a:latin typeface="Tahoma"/>
                <a:cs typeface="Tahoma"/>
              </a:rPr>
              <a:t>in</a:t>
            </a:r>
            <a:r>
              <a:rPr lang="en-US" altLang="zh-CN" sz="1600" spc="-35" dirty="0">
                <a:latin typeface="Tahoma"/>
                <a:cs typeface="Tahoma"/>
              </a:rPr>
              <a:t> </a:t>
            </a:r>
            <a:r>
              <a:rPr lang="en-US" altLang="zh-CN" sz="1600" spc="-20" dirty="0">
                <a:latin typeface="Tahoma"/>
                <a:cs typeface="Tahoma"/>
              </a:rPr>
              <a:t>Deep </a:t>
            </a:r>
            <a:r>
              <a:rPr lang="en-US" altLang="zh-CN" sz="1600" spc="-45" dirty="0">
                <a:latin typeface="Tahoma"/>
                <a:cs typeface="Tahoma"/>
              </a:rPr>
              <a:t>Reinforcement</a:t>
            </a:r>
            <a:r>
              <a:rPr lang="en-US" altLang="zh-CN" sz="1600" dirty="0">
                <a:latin typeface="Tahoma"/>
                <a:cs typeface="Tahoma"/>
              </a:rPr>
              <a:t> </a:t>
            </a:r>
            <a:r>
              <a:rPr lang="en-US" altLang="zh-CN" sz="1600" spc="-10" dirty="0">
                <a:latin typeface="Tahoma"/>
                <a:cs typeface="Tahoma"/>
              </a:rPr>
              <a:t>Learning.”</a:t>
            </a:r>
            <a:endParaRPr lang="en-US" altLang="zh-CN" sz="1600" dirty="0">
              <a:latin typeface="Tahoma"/>
              <a:cs typeface="Tahoma"/>
            </a:endParaRP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90C66F55-7435-404F-B5A5-A90EA79762C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1035" y="1294533"/>
            <a:ext cx="5396490" cy="48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381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Q-Functions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4676" y="789141"/>
                <a:ext cx="8541649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Q-learning with continuous actions</a:t>
                </a: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</a:t>
                </a: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</a:t>
                </a: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≈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,…,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sampled from some distribution (e.g., uniform, Gaussian), but not very accurate.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 an approximate maximizer, Policy Gradient algorithm or </a:t>
                </a:r>
                <a:r>
                  <a:rPr lang="da-DK" altLang="zh-CN" sz="2000" dirty="0">
                    <a:latin typeface="Calibri"/>
                    <a:cs typeface="Calibri"/>
                  </a:rPr>
                  <a:t>DDPG</a:t>
                </a:r>
                <a:r>
                  <a:rPr lang="da-DK" altLang="zh-CN" sz="2000" spc="-40" dirty="0">
                    <a:latin typeface="Calibri"/>
                    <a:cs typeface="Calibri"/>
                  </a:rPr>
                  <a:t> (</a:t>
                </a:r>
                <a:r>
                  <a:rPr lang="en-US" altLang="zh-CN" sz="2000" spc="-10" dirty="0">
                    <a:latin typeface="Calibri"/>
                    <a:cs typeface="Calibri"/>
                  </a:rPr>
                  <a:t>“deterministic”</a:t>
                </a:r>
                <a:r>
                  <a:rPr lang="en-US" altLang="zh-CN" sz="2000" spc="-30" dirty="0">
                    <a:latin typeface="Calibri"/>
                    <a:cs typeface="Calibri"/>
                  </a:rPr>
                  <a:t> </a:t>
                </a:r>
                <a:r>
                  <a:rPr lang="en-US" altLang="zh-CN" sz="2000" spc="-10" dirty="0">
                    <a:latin typeface="Calibri"/>
                    <a:cs typeface="Calibri"/>
                  </a:rPr>
                  <a:t>actor-critic, </a:t>
                </a:r>
                <a:r>
                  <a:rPr lang="da-DK" altLang="zh-CN" sz="2000" dirty="0">
                    <a:latin typeface="Calibri"/>
                    <a:cs typeface="Calibri"/>
                  </a:rPr>
                  <a:t>Lillicrap</a:t>
                </a:r>
                <a:r>
                  <a:rPr lang="da-DK" altLang="zh-CN" sz="2000" spc="-40" dirty="0">
                    <a:latin typeface="Calibri"/>
                    <a:cs typeface="Calibri"/>
                  </a:rPr>
                  <a:t> </a:t>
                </a:r>
                <a:r>
                  <a:rPr lang="da-DK" altLang="zh-CN" sz="2000" dirty="0">
                    <a:latin typeface="Calibri"/>
                    <a:cs typeface="Calibri"/>
                  </a:rPr>
                  <a:t>et</a:t>
                </a:r>
                <a:r>
                  <a:rPr lang="da-DK" altLang="zh-CN" sz="2000" spc="-45" dirty="0">
                    <a:latin typeface="Calibri"/>
                    <a:cs typeface="Calibri"/>
                  </a:rPr>
                  <a:t> </a:t>
                </a:r>
                <a:r>
                  <a:rPr lang="da-DK" altLang="zh-CN" sz="2000" dirty="0">
                    <a:latin typeface="Calibri"/>
                    <a:cs typeface="Calibri"/>
                  </a:rPr>
                  <a:t>al.,</a:t>
                </a:r>
                <a:r>
                  <a:rPr lang="da-DK" altLang="zh-CN" sz="2000" spc="-15" dirty="0">
                    <a:latin typeface="Calibri"/>
                    <a:cs typeface="Calibri"/>
                  </a:rPr>
                  <a:t> </a:t>
                </a:r>
                <a:r>
                  <a:rPr lang="da-DK" altLang="zh-CN" sz="2000" dirty="0">
                    <a:latin typeface="Calibri"/>
                    <a:cs typeface="Calibri"/>
                  </a:rPr>
                  <a:t>ICLR</a:t>
                </a:r>
                <a:r>
                  <a:rPr lang="da-DK" altLang="zh-CN" sz="2000" spc="-35" dirty="0">
                    <a:latin typeface="Calibri"/>
                    <a:cs typeface="Calibri"/>
                  </a:rPr>
                  <a:t> </a:t>
                </a:r>
                <a:r>
                  <a:rPr lang="da-DK" altLang="zh-CN" sz="2000" spc="-10" dirty="0">
                    <a:latin typeface="Calibri"/>
                    <a:cs typeface="Calibri"/>
                  </a:rPr>
                  <a:t>2016)</a:t>
                </a:r>
                <a:endParaRPr lang="da-DK" altLang="zh-CN" sz="2000" dirty="0">
                  <a:latin typeface="Calibri"/>
                  <a:cs typeface="Calibri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76" y="789141"/>
                <a:ext cx="8541649" cy="4893647"/>
              </a:xfrm>
              <a:prstGeom prst="rect">
                <a:avLst/>
              </a:prstGeom>
              <a:blipFill>
                <a:blip r:embed="rId3"/>
                <a:stretch>
                  <a:fillRect l="-927" t="-996" r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>
            <a:extLst>
              <a:ext uri="{FF2B5EF4-FFF2-40B4-BE49-F238E27FC236}">
                <a16:creationId xmlns:a16="http://schemas.microsoft.com/office/drawing/2014/main" id="{B48E3481-ED8E-4682-88DD-B6579C7D8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687" y="1477510"/>
            <a:ext cx="4524375" cy="752475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E231676-290E-4640-82BD-2AC024688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8687" y="2340354"/>
            <a:ext cx="4953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6826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4676" y="789141"/>
                <a:ext cx="8976368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Recap: Policy Gradient</a:t>
                </a: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Goal: given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parameters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find best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maximize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use gradient free optimization</a:t>
                </a: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Hill climbing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Cross-Entropy method etc. </a:t>
                </a: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differentiable and we can calculate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analytically</a:t>
                </a: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Differentiable policy classes including: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Neural Networks</a:t>
                </a: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REINFORCE algorithm</a:t>
                </a: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A2C(Advantage Actor-Critic) algorithm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76" y="789141"/>
                <a:ext cx="8976368" cy="4154984"/>
              </a:xfrm>
              <a:prstGeom prst="rect">
                <a:avLst/>
              </a:prstGeom>
              <a:blipFill>
                <a:blip r:embed="rId2"/>
                <a:stretch>
                  <a:fillRect l="-883" t="-1173" r="-815" b="-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2843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4676" y="789141"/>
                <a:ext cx="8976368" cy="2819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A3C</a:t>
                </a: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a policy with parameters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the expected finite-horizon undiscounted return of the policy. The gradient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Asynchronous A2C</a:t>
                </a: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Agents interact with their respective environments asynchronously, learning with each interaction. Each agent is controlled by a global network.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76" y="789141"/>
                <a:ext cx="8976368" cy="2819362"/>
              </a:xfrm>
              <a:prstGeom prst="rect">
                <a:avLst/>
              </a:prstGeom>
              <a:blipFill>
                <a:blip r:embed="rId3"/>
                <a:stretch>
                  <a:fillRect l="-883" t="-1728" b="-2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9CA6CA67-056E-4F2B-BDF6-C1AD3CD7FB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3202" r="3876" b="4127"/>
          <a:stretch/>
        </p:blipFill>
        <p:spPr>
          <a:xfrm>
            <a:off x="12956" y="3608503"/>
            <a:ext cx="4599161" cy="29510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00BF8A0-E369-43AE-AA29-E257E01D96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" t="2948" r="12034" b="2157"/>
          <a:stretch/>
        </p:blipFill>
        <p:spPr>
          <a:xfrm>
            <a:off x="4602570" y="3558535"/>
            <a:ext cx="4541430" cy="29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387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A3C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73FCFD6-0BCF-4F20-B4AD-2D5A3218C57D}"/>
              </a:ext>
            </a:extLst>
          </p:cNvPr>
          <p:cNvGrpSpPr/>
          <p:nvPr/>
        </p:nvGrpSpPr>
        <p:grpSpPr>
          <a:xfrm>
            <a:off x="1312752" y="788982"/>
            <a:ext cx="6468115" cy="5781151"/>
            <a:chOff x="1312752" y="788982"/>
            <a:chExt cx="6468115" cy="5781151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对象 6">
                  <a:extLst>
                    <a:ext uri="{FF2B5EF4-FFF2-40B4-BE49-F238E27FC236}">
                      <a16:creationId xmlns:a16="http://schemas.microsoft.com/office/drawing/2014/main" id="{5EE2F56A-28F6-44BD-A819-FE9BF4F739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13368301"/>
                    </p:ext>
                  </p:extLst>
                </p:nvPr>
              </p:nvGraphicFramePr>
              <p:xfrm>
                <a:off x="3933769" y="3860421"/>
                <a:ext cx="914400" cy="19843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" imgW="914400" imgH="198720" progId="Equation.DSMT4">
                        <p:embed/>
                      </p:oleObj>
                    </mc:Choice>
                    <mc:Fallback>
                      <p:oleObj name="Equation" r:id="rId3" imgW="914400" imgH="198720" progId="Equation.DSMT4">
                        <p:embed/>
                        <p:pic>
                          <p:nvPicPr>
                            <p:cNvPr id="7" name="对象 6">
                              <a:extLst>
                                <a:ext uri="{FF2B5EF4-FFF2-40B4-BE49-F238E27FC236}">
                                  <a16:creationId xmlns:a16="http://schemas.microsoft.com/office/drawing/2014/main" id="{5EE2F56A-28F6-44BD-A819-FE9BF4F739A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33769" y="3860421"/>
                              <a:ext cx="914400" cy="19843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" name="对象 6">
                  <a:extLst>
                    <a:ext uri="{FF2B5EF4-FFF2-40B4-BE49-F238E27FC236}">
                      <a16:creationId xmlns:a16="http://schemas.microsoft.com/office/drawing/2014/main" id="{5EE2F56A-28F6-44BD-A819-FE9BF4F739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13368301"/>
                    </p:ext>
                  </p:extLst>
                </p:nvPr>
              </p:nvGraphicFramePr>
              <p:xfrm>
                <a:off x="3933769" y="3860421"/>
                <a:ext cx="914400" cy="19843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2244" name="Equation" r:id="rId6" imgW="914400" imgH="198720" progId="Equation.DSMT4">
                        <p:embed/>
                      </p:oleObj>
                    </mc:Choice>
                    <mc:Fallback>
                      <p:oleObj name="Equation" r:id="rId6" imgW="914400" imgH="198720" progId="Equation.DSMT4">
                        <p:embed/>
                        <p:pic>
                          <p:nvPicPr>
                            <p:cNvPr id="7" name="对象 6">
                              <a:extLst>
                                <a:ext uri="{FF2B5EF4-FFF2-40B4-BE49-F238E27FC236}">
                                  <a16:creationId xmlns:a16="http://schemas.microsoft.com/office/drawing/2014/main" id="{5EE2F56A-28F6-44BD-A819-FE9BF4F739A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33769" y="3860421"/>
                              <a:ext cx="914400" cy="19843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082E9D7-BA8D-4985-B2F8-2DCF6CB5E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5" t="5185" r="8184" b="4197"/>
            <a:stretch/>
          </p:blipFill>
          <p:spPr>
            <a:xfrm>
              <a:off x="1794933" y="788982"/>
              <a:ext cx="5985934" cy="57811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DE623A1-A6FF-4617-808C-8148270C0972}"/>
                    </a:ext>
                  </a:extLst>
                </p:cNvPr>
                <p:cNvSpPr txBox="1"/>
                <p:nvPr/>
              </p:nvSpPr>
              <p:spPr>
                <a:xfrm>
                  <a:off x="1312752" y="4561972"/>
                  <a:ext cx="4821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DE623A1-A6FF-4617-808C-8148270C0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752" y="4561972"/>
                  <a:ext cx="48218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F7D0A83-EE17-4D86-9153-38459B4B018F}"/>
                    </a:ext>
                  </a:extLst>
                </p:cNvPr>
                <p:cNvSpPr txBox="1"/>
                <p:nvPr/>
              </p:nvSpPr>
              <p:spPr>
                <a:xfrm>
                  <a:off x="2660209" y="3146827"/>
                  <a:ext cx="4821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F7D0A83-EE17-4D86-9153-38459B4B0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209" y="3146827"/>
                  <a:ext cx="48218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269C429-B232-41D0-811F-1ED1D78BA3E7}"/>
                    </a:ext>
                  </a:extLst>
                </p:cNvPr>
                <p:cNvSpPr txBox="1"/>
                <p:nvPr/>
              </p:nvSpPr>
              <p:spPr>
                <a:xfrm>
                  <a:off x="2204117" y="4377306"/>
                  <a:ext cx="4821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269C429-B232-41D0-811F-1ED1D78B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4117" y="4377306"/>
                  <a:ext cx="48218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B07C7D8-B328-4758-A6A7-FEEC2F3267D7}"/>
                    </a:ext>
                  </a:extLst>
                </p:cNvPr>
                <p:cNvSpPr txBox="1"/>
                <p:nvPr/>
              </p:nvSpPr>
              <p:spPr>
                <a:xfrm>
                  <a:off x="2999313" y="3446080"/>
                  <a:ext cx="4821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B07C7D8-B328-4758-A6A7-FEEC2F326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9313" y="3446080"/>
                  <a:ext cx="48218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A3F164C-0D80-49D2-870C-3AE6C8D27EBB}"/>
                    </a:ext>
                  </a:extLst>
                </p:cNvPr>
                <p:cNvSpPr txBox="1"/>
                <p:nvPr/>
              </p:nvSpPr>
              <p:spPr>
                <a:xfrm>
                  <a:off x="5455593" y="2050414"/>
                  <a:ext cx="1560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A3F164C-0D80-49D2-870C-3AE6C8D27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593" y="2050414"/>
                  <a:ext cx="156084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386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4676" y="789141"/>
                <a:ext cx="8976368" cy="5822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DDPG(Deep Deterministic Policy Gradient)</a:t>
                </a: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Idea: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 actor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)≈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four neural networks: a Q network, a deterministic policy network , a target q network, a target policy network</a:t>
                </a: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Q network and policy network is similar to actor-critic algorithm. But the Actor directly maps states to actions instead of outputting the probability distribution across a action space.</a:t>
                </a: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Actor network: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Critic network: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𝑎𝑟𝑔𝑚𝑎𝑥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76" y="789141"/>
                <a:ext cx="8976368" cy="5822620"/>
              </a:xfrm>
              <a:prstGeom prst="rect">
                <a:avLst/>
              </a:prstGeom>
              <a:blipFill>
                <a:blip r:embed="rId3"/>
                <a:stretch>
                  <a:fillRect l="-883" t="-837" r="-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bject 4">
            <a:extLst>
              <a:ext uri="{FF2B5EF4-FFF2-40B4-BE49-F238E27FC236}">
                <a16:creationId xmlns:a16="http://schemas.microsoft.com/office/drawing/2014/main" id="{9AE61216-E15D-466E-8547-7DCB2C6C28D8}"/>
              </a:ext>
            </a:extLst>
          </p:cNvPr>
          <p:cNvSpPr txBox="1"/>
          <p:nvPr/>
        </p:nvSpPr>
        <p:spPr>
          <a:xfrm>
            <a:off x="-9453" y="6068859"/>
            <a:ext cx="9140497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Lillicrap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Timothy P., et al. "Continuous control with deep reinforcement learning." 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arXiv:1509.02971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(2015).</a:t>
            </a:r>
            <a:endParaRPr lang="en-US" altLang="zh-CN" sz="1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5963129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of DDPG</a:t>
            </a:r>
            <a:endParaRPr lang="en-US" altLang="zh-CN" sz="2400" b="1" dirty="0">
              <a:solidFill>
                <a:srgbClr val="2B77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b="1" dirty="0">
              <a:solidFill>
                <a:srgbClr val="2B77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7CB28D7-A3E9-4639-A700-06749EA78B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6" y="1204639"/>
            <a:ext cx="7596244" cy="527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5050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522C5A79-4880-4305-8D77-0B302E2F91F2}"/>
              </a:ext>
            </a:extLst>
          </p:cNvPr>
          <p:cNvSpPr/>
          <p:nvPr/>
        </p:nvSpPr>
        <p:spPr bwMode="auto">
          <a:xfrm>
            <a:off x="1200150" y="3860421"/>
            <a:ext cx="4953000" cy="394442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4676" y="789141"/>
                <a:ext cx="8976368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DDPG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2B77C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="1" i="0" u="none" strike="noStrike" dirty="0">
                    <a:solidFill>
                      <a:srgbClr val="2B77C5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seudo</a:t>
                </a:r>
                <a:r>
                  <a:rPr lang="en-US" altLang="zh-CN" sz="2400" b="0" i="0" dirty="0">
                    <a:solidFill>
                      <a:srgbClr val="99999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zh-CN" sz="2400" b="1" dirty="0">
                    <a:solidFill>
                      <a:srgbClr val="2B77C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b="1" i="0" u="none" strike="noStrike" dirty="0">
                    <a:solidFill>
                      <a:srgbClr val="2B77C5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ode</a:t>
                </a: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b="1" dirty="0">
                  <a:solidFill>
                    <a:srgbClr val="2B77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b="1" dirty="0">
                  <a:solidFill>
                    <a:srgbClr val="2B77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b="1" dirty="0">
                  <a:solidFill>
                    <a:srgbClr val="2B77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b="1" dirty="0">
                  <a:solidFill>
                    <a:srgbClr val="2B77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b="1" dirty="0">
                  <a:solidFill>
                    <a:srgbClr val="2B77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b="1" dirty="0">
                  <a:solidFill>
                    <a:srgbClr val="2B77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b="1" dirty="0">
                  <a:solidFill>
                    <a:srgbClr val="2B77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b="1" dirty="0">
                  <a:solidFill>
                    <a:srgbClr val="2B77C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Updates(different with DQN)</a:t>
                </a: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Slowly track those of the learned networks via “soft updates”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+(1−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+(1−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76" y="789141"/>
                <a:ext cx="8976368" cy="5262979"/>
              </a:xfrm>
              <a:prstGeom prst="rect">
                <a:avLst/>
              </a:prstGeom>
              <a:blipFill>
                <a:blip r:embed="rId3"/>
                <a:stretch>
                  <a:fillRect l="-883" t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EE2F56A-28F6-44BD-A819-FE9BF4F739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769" y="3860421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EE2F56A-28F6-44BD-A819-FE9BF4F73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3769" y="3860421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形 2">
            <a:extLst>
              <a:ext uri="{FF2B5EF4-FFF2-40B4-BE49-F238E27FC236}">
                <a16:creationId xmlns:a16="http://schemas.microsoft.com/office/drawing/2014/main" id="{E60995FD-2B08-4B16-886B-D1357872CF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931" y="1815795"/>
            <a:ext cx="81819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6132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Reinforcement Learning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9" y="879302"/>
            <a:ext cx="83353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deep RL, and why should we care?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models are what allow reinforcement learning algorithms to solve complex problems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= can process complex sensory input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 = can choose complex actions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deep neural networks to represent Value, Q function, Policy, Model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AB1C8027-E672-425E-8BE7-69797296D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31" y="3019199"/>
            <a:ext cx="9144000" cy="363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3175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4676" y="789141"/>
                <a:ext cx="8976368" cy="4462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TRPO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TRPO updates policies by taking the largest step possible to improve performance, while satisfying a special constraint on how close the new and old policies are allowed to be. The constraint is expressed in terms of KL-Divergence.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 a policy with parameter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theoretical TRPO update is </a:t>
                </a:r>
              </a:p>
              <a:p>
                <a:pPr lvl="1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76" y="789141"/>
                <a:ext cx="8976368" cy="4462760"/>
              </a:xfrm>
              <a:prstGeom prst="rect">
                <a:avLst/>
              </a:prstGeom>
              <a:blipFill>
                <a:blip r:embed="rId3"/>
                <a:stretch>
                  <a:fillRect l="-883" t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6730BCB-81B5-4743-8207-FCE3474182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882995"/>
              </p:ext>
            </p:extLst>
          </p:nvPr>
        </p:nvGraphicFramePr>
        <p:xfrm>
          <a:off x="2903245" y="4336959"/>
          <a:ext cx="3839831" cy="789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22280" imgH="457200" progId="Equation.DSMT4">
                  <p:embed/>
                </p:oleObj>
              </mc:Choice>
              <mc:Fallback>
                <p:oleObj name="Equation" r:id="rId7" imgW="2222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03245" y="4336959"/>
                        <a:ext cx="3839831" cy="789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BBB2115-8025-4445-82EA-4B563F640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650338"/>
              </p:ext>
            </p:extLst>
          </p:nvPr>
        </p:nvGraphicFramePr>
        <p:xfrm>
          <a:off x="2510703" y="5259404"/>
          <a:ext cx="48450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77960" imgH="330120" progId="Equation.DSMT4">
                  <p:embed/>
                </p:oleObj>
              </mc:Choice>
              <mc:Fallback>
                <p:oleObj name="Equation" r:id="rId9" imgW="25779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10703" y="5259404"/>
                        <a:ext cx="4845050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076E4BA-0DCD-41EB-AA4B-5799D16AE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865789"/>
              </p:ext>
            </p:extLst>
          </p:nvPr>
        </p:nvGraphicFramePr>
        <p:xfrm>
          <a:off x="2694918" y="3511640"/>
          <a:ext cx="4476619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565360" imgH="317160" progId="Equation.DSMT4">
                  <p:embed/>
                </p:oleObj>
              </mc:Choice>
              <mc:Fallback>
                <p:oleObj name="Equation" r:id="rId11" imgW="25653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94918" y="3511640"/>
                        <a:ext cx="4476619" cy="554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1770843-9AFA-4C96-A334-9D057ECC6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97264"/>
              </p:ext>
            </p:extLst>
          </p:nvPr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14400" imgH="198720" progId="Equation.DSMT4">
                  <p:embed/>
                </p:oleObj>
              </mc:Choice>
              <mc:Fallback>
                <p:oleObj name="Equation" r:id="rId1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bject 4">
            <a:extLst>
              <a:ext uri="{FF2B5EF4-FFF2-40B4-BE49-F238E27FC236}">
                <a16:creationId xmlns:a16="http://schemas.microsoft.com/office/drawing/2014/main" id="{A427DA35-27BF-4AEC-AA5F-0AB9217D96E2}"/>
              </a:ext>
            </a:extLst>
          </p:cNvPr>
          <p:cNvSpPr txBox="1"/>
          <p:nvPr/>
        </p:nvSpPr>
        <p:spPr>
          <a:xfrm>
            <a:off x="-230056" y="6248337"/>
            <a:ext cx="960347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Schulman, John, et al. "Trust region policy optimization."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2015.</a:t>
            </a:r>
            <a:endParaRPr lang="en-US" altLang="zh-CN" sz="1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8161874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TRPO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725994"/>
              </p:ext>
            </p:extLst>
          </p:nvPr>
        </p:nvGraphicFramePr>
        <p:xfrm>
          <a:off x="7198784" y="353255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98784" y="353255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2401517-03E2-41C7-A6EC-67EEC28D0D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659666"/>
              </p:ext>
            </p:extLst>
          </p:nvPr>
        </p:nvGraphicFramePr>
        <p:xfrm>
          <a:off x="810799" y="2089149"/>
          <a:ext cx="4647025" cy="3188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35160" imgH="2082600" progId="Equation.DSMT4">
                  <p:embed/>
                </p:oleObj>
              </mc:Choice>
              <mc:Fallback>
                <p:oleObj name="Equation" r:id="rId5" imgW="3035160" imgH="20826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2401517-03E2-41C7-A6EC-67EEC28D0D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0799" y="2089149"/>
                        <a:ext cx="4647025" cy="3188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90B3985-C8F6-4975-A090-E8501FEA30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12296"/>
              </p:ext>
            </p:extLst>
          </p:nvPr>
        </p:nvGraphicFramePr>
        <p:xfrm>
          <a:off x="810800" y="1292858"/>
          <a:ext cx="3933416" cy="722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90B3985-C8F6-4975-A090-E8501FEA3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0800" y="1292858"/>
                        <a:ext cx="3933416" cy="722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579721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69409BE4-E4F5-4EA1-8A94-8D1DFC4F0B3C}"/>
              </a:ext>
            </a:extLst>
          </p:cNvPr>
          <p:cNvSpPr/>
          <p:nvPr/>
        </p:nvSpPr>
        <p:spPr bwMode="auto">
          <a:xfrm>
            <a:off x="3022858" y="4926572"/>
            <a:ext cx="120650" cy="1333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B186CE6-7552-4057-B981-44BD7DBACF0D}"/>
              </a:ext>
            </a:extLst>
          </p:cNvPr>
          <p:cNvSpPr/>
          <p:nvPr/>
        </p:nvSpPr>
        <p:spPr bwMode="auto">
          <a:xfrm>
            <a:off x="2451100" y="3759200"/>
            <a:ext cx="120650" cy="1333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77913C0-B826-47F4-8B74-6CC4C7B22A94}"/>
              </a:ext>
            </a:extLst>
          </p:cNvPr>
          <p:cNvSpPr/>
          <p:nvPr/>
        </p:nvSpPr>
        <p:spPr bwMode="auto">
          <a:xfrm>
            <a:off x="480844" y="1460609"/>
            <a:ext cx="4557459" cy="741359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28C3B-7BC4-4980-8838-BF7DBCCD628F}"/>
              </a:ext>
            </a:extLst>
          </p:cNvPr>
          <p:cNvSpPr/>
          <p:nvPr/>
        </p:nvSpPr>
        <p:spPr bwMode="auto">
          <a:xfrm>
            <a:off x="1068153" y="5796041"/>
            <a:ext cx="4557459" cy="7413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TRPO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330499"/>
              </p:ext>
            </p:extLst>
          </p:nvPr>
        </p:nvGraphicFramePr>
        <p:xfrm>
          <a:off x="3014452" y="3958906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4452" y="3958906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90B3985-C8F6-4975-A090-E8501FEA30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527290"/>
              </p:ext>
            </p:extLst>
          </p:nvPr>
        </p:nvGraphicFramePr>
        <p:xfrm>
          <a:off x="709444" y="1470349"/>
          <a:ext cx="3933416" cy="722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89040" imgH="457200" progId="Equation.DSMT4">
                  <p:embed/>
                </p:oleObj>
              </mc:Choice>
              <mc:Fallback>
                <p:oleObj name="Equation" r:id="rId5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44" y="1470349"/>
                        <a:ext cx="3933416" cy="722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956C1BB-6FC1-43E6-8D5A-58C41FDEE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971118"/>
              </p:ext>
            </p:extLst>
          </p:nvPr>
        </p:nvGraphicFramePr>
        <p:xfrm>
          <a:off x="709444" y="2229628"/>
          <a:ext cx="4838615" cy="640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63760" imgH="431640" progId="Equation.DSMT4">
                  <p:embed/>
                </p:oleObj>
              </mc:Choice>
              <mc:Fallback>
                <p:oleObj name="Equation" r:id="rId7" imgW="32637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9444" y="2229628"/>
                        <a:ext cx="4838615" cy="640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679E5A7-73C8-4BB1-BC98-EF884D88EC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814299"/>
              </p:ext>
            </p:extLst>
          </p:nvPr>
        </p:nvGraphicFramePr>
        <p:xfrm>
          <a:off x="1844295" y="3032995"/>
          <a:ext cx="4170381" cy="350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22560" imgH="253800" progId="Equation.DSMT4">
                  <p:embed/>
                </p:oleObj>
              </mc:Choice>
              <mc:Fallback>
                <p:oleObj name="Equation" r:id="rId9" imgW="3022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44295" y="3032995"/>
                        <a:ext cx="4170381" cy="350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91CE0AC-85BF-4144-AAFC-C0A6F3B45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758729"/>
              </p:ext>
            </p:extLst>
          </p:nvPr>
        </p:nvGraphicFramePr>
        <p:xfrm>
          <a:off x="709444" y="3553701"/>
          <a:ext cx="3848748" cy="516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552400" imgH="342720" progId="Equation.DSMT4">
                  <p:embed/>
                </p:oleObj>
              </mc:Choice>
              <mc:Fallback>
                <p:oleObj name="Equation" r:id="rId11" imgW="25524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9444" y="3553701"/>
                        <a:ext cx="3848748" cy="516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E36CA9AB-3723-44B8-95F1-CACED55A6279}"/>
              </a:ext>
            </a:extLst>
          </p:cNvPr>
          <p:cNvSpPr txBox="1"/>
          <p:nvPr/>
        </p:nvSpPr>
        <p:spPr>
          <a:xfrm>
            <a:off x="709444" y="3021130"/>
            <a:ext cx="113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Assume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C836416-0F3C-4FDA-B209-7D4B81854E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741899"/>
              </p:ext>
            </p:extLst>
          </p:nvPr>
        </p:nvGraphicFramePr>
        <p:xfrm>
          <a:off x="1161690" y="4710201"/>
          <a:ext cx="3963636" cy="516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28720" imgH="342720" progId="Equation.DSMT4">
                  <p:embed/>
                </p:oleObj>
              </mc:Choice>
              <mc:Fallback>
                <p:oleObj name="Equation" r:id="rId13" imgW="26287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61690" y="4710201"/>
                        <a:ext cx="3963636" cy="516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BB1A3FC3-C46D-444C-AE3E-F3D832325971}"/>
              </a:ext>
            </a:extLst>
          </p:cNvPr>
          <p:cNvSpPr txBox="1"/>
          <p:nvPr/>
        </p:nvSpPr>
        <p:spPr>
          <a:xfrm>
            <a:off x="615230" y="4280500"/>
            <a:ext cx="113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Trick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C8F569C2-1FB9-42E7-A479-9F5A45217D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150377"/>
              </p:ext>
            </p:extLst>
          </p:nvPr>
        </p:nvGraphicFramePr>
        <p:xfrm>
          <a:off x="1161690" y="5130878"/>
          <a:ext cx="4370387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340080" imgH="507960" progId="Equation.DSMT4">
                  <p:embed/>
                </p:oleObj>
              </mc:Choice>
              <mc:Fallback>
                <p:oleObj name="Equation" r:id="rId15" imgW="33400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61690" y="5130878"/>
                        <a:ext cx="4370387" cy="665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8F2B930B-D9B2-48A2-BB15-3B4E544328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821614"/>
              </p:ext>
            </p:extLst>
          </p:nvPr>
        </p:nvGraphicFramePr>
        <p:xfrm>
          <a:off x="1161690" y="5804603"/>
          <a:ext cx="4239754" cy="732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85920" imgH="533160" progId="Equation.DSMT4">
                  <p:embed/>
                </p:oleObj>
              </mc:Choice>
              <mc:Fallback>
                <p:oleObj name="Equation" r:id="rId17" imgW="30859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61690" y="5804603"/>
                        <a:ext cx="4239754" cy="732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377816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F7D7B0A-6358-42AD-BD74-20F07FB3B2A8}"/>
              </a:ext>
            </a:extLst>
          </p:cNvPr>
          <p:cNvSpPr/>
          <p:nvPr/>
        </p:nvSpPr>
        <p:spPr bwMode="auto">
          <a:xfrm>
            <a:off x="573978" y="4591973"/>
            <a:ext cx="8294407" cy="953260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TRPO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046033"/>
              </p:ext>
            </p:extLst>
          </p:nvPr>
        </p:nvGraphicFramePr>
        <p:xfrm>
          <a:off x="3014452" y="3968261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4452" y="3968261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91FEFAA-64DF-4EE2-B3FB-E57E5461FA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691830"/>
              </p:ext>
            </p:extLst>
          </p:nvPr>
        </p:nvGraphicFramePr>
        <p:xfrm>
          <a:off x="741151" y="1404018"/>
          <a:ext cx="2305391" cy="517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640" imgH="304560" progId="Equation.DSMT4">
                  <p:embed/>
                </p:oleObj>
              </mc:Choice>
              <mc:Fallback>
                <p:oleObj name="Equation" r:id="rId5" imgW="13586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151" y="1404018"/>
                        <a:ext cx="2305391" cy="517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826C50-2238-4A46-AEFC-B0571345E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62121"/>
              </p:ext>
            </p:extLst>
          </p:nvPr>
        </p:nvGraphicFramePr>
        <p:xfrm>
          <a:off x="3264217" y="1430954"/>
          <a:ext cx="3136583" cy="532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95200" imgH="355320" progId="Equation.DSMT4">
                  <p:embed/>
                </p:oleObj>
              </mc:Choice>
              <mc:Fallback>
                <p:oleObj name="Equation" r:id="rId7" imgW="20952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64217" y="1430954"/>
                        <a:ext cx="3136583" cy="532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ED7E2908-70FF-4247-A7FE-5279B4E110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99" y="856996"/>
            <a:ext cx="2143125" cy="1438275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35FA2F3-E86A-427B-935C-F3C220E2BF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290474"/>
              </p:ext>
            </p:extLst>
          </p:nvPr>
        </p:nvGraphicFramePr>
        <p:xfrm>
          <a:off x="727922" y="2350637"/>
          <a:ext cx="2772515" cy="399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76160" imgH="241200" progId="Equation.DSMT4">
                  <p:embed/>
                </p:oleObj>
              </mc:Choice>
              <mc:Fallback>
                <p:oleObj name="Equation" r:id="rId10" imgW="1676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7922" y="2350637"/>
                        <a:ext cx="2772515" cy="399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FCA53CFF-262E-451A-A3F4-C8824CA2BD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160626"/>
              </p:ext>
            </p:extLst>
          </p:nvPr>
        </p:nvGraphicFramePr>
        <p:xfrm>
          <a:off x="3500437" y="2212322"/>
          <a:ext cx="2118209" cy="728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18960" imgH="419040" progId="Equation.DSMT4">
                  <p:embed/>
                </p:oleObj>
              </mc:Choice>
              <mc:Fallback>
                <p:oleObj name="Equation" r:id="rId12" imgW="1218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00437" y="2212322"/>
                        <a:ext cx="2118209" cy="728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65B16B0-9426-498F-920F-07B5B57CCB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059066"/>
              </p:ext>
            </p:extLst>
          </p:nvPr>
        </p:nvGraphicFramePr>
        <p:xfrm>
          <a:off x="727922" y="3208294"/>
          <a:ext cx="3885495" cy="464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336760" imgH="279360" progId="Equation.DSMT4">
                  <p:embed/>
                </p:oleObj>
              </mc:Choice>
              <mc:Fallback>
                <p:oleObj name="Equation" r:id="rId14" imgW="2336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7922" y="3208294"/>
                        <a:ext cx="3885495" cy="464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42E2FD8-613E-41C1-A6AD-ED620A0802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865253"/>
              </p:ext>
            </p:extLst>
          </p:nvPr>
        </p:nvGraphicFramePr>
        <p:xfrm>
          <a:off x="727922" y="4648199"/>
          <a:ext cx="4529662" cy="888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717640" imgH="533160" progId="Equation.DSMT4">
                  <p:embed/>
                </p:oleObj>
              </mc:Choice>
              <mc:Fallback>
                <p:oleObj name="Equation" r:id="rId16" imgW="271764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7922" y="4648199"/>
                        <a:ext cx="4529662" cy="888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08E7107-C036-41D0-9FF5-38DFE2801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79695"/>
              </p:ext>
            </p:extLst>
          </p:nvPr>
        </p:nvGraphicFramePr>
        <p:xfrm>
          <a:off x="5458714" y="4834577"/>
          <a:ext cx="3208541" cy="4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739880" imgH="253800" progId="Equation.DSMT4">
                  <p:embed/>
                </p:oleObj>
              </mc:Choice>
              <mc:Fallback>
                <p:oleObj name="Equation" r:id="rId18" imgW="1739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58714" y="4834577"/>
                        <a:ext cx="3208541" cy="4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25D5F4B0-F13B-4ECF-A253-32BE99F51BBA}"/>
              </a:ext>
            </a:extLst>
          </p:cNvPr>
          <p:cNvSpPr txBox="1"/>
          <p:nvPr/>
        </p:nvSpPr>
        <p:spPr>
          <a:xfrm>
            <a:off x="4832508" y="3282128"/>
            <a:ext cx="313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Optimization objective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BDF0BC-929A-4077-AE0A-166725C3FC02}"/>
              </a:ext>
            </a:extLst>
          </p:cNvPr>
          <p:cNvSpPr txBox="1"/>
          <p:nvPr/>
        </p:nvSpPr>
        <p:spPr>
          <a:xfrm>
            <a:off x="5731802" y="2417312"/>
            <a:ext cx="313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 is the penalty coefficient that determines the step size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270FE46-76CC-431F-A179-0D0637E69EC3}"/>
              </a:ext>
            </a:extLst>
          </p:cNvPr>
          <p:cNvSpPr txBox="1"/>
          <p:nvPr/>
        </p:nvSpPr>
        <p:spPr>
          <a:xfrm>
            <a:off x="727922" y="4256792"/>
            <a:ext cx="313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Rewrite the above equation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12190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(Proximal Policy Optimization)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PPO-Penalty, approximately solves a KL-constrained update like TRPO,  but penalizes the KL-divergence in the objective function instead of making it a hard constraint, and automatically adjusts the penalty coefficient over the course of training.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PPO-Clip,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have a KL-divergence term in the objective and doesn’t have a constraint at all. Instead relies on specialized clipping in the objective function to remove incentives for the new policy to get far from the old policy</a:t>
            </a: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PPO-clip updates policies via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070220D-E2A3-46F2-9478-349B5B48B9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692612"/>
              </p:ext>
            </p:extLst>
          </p:nvPr>
        </p:nvGraphicFramePr>
        <p:xfrm>
          <a:off x="2707652" y="4151745"/>
          <a:ext cx="3839198" cy="599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31840" imgH="317160" progId="Equation.DSMT4">
                  <p:embed/>
                </p:oleObj>
              </mc:Choice>
              <mc:Fallback>
                <p:oleObj name="Equation" r:id="rId5" imgW="20318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7652" y="4151745"/>
                        <a:ext cx="3839198" cy="599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193795F-F5ED-4725-96AC-FE454EB51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426789"/>
              </p:ext>
            </p:extLst>
          </p:nvPr>
        </p:nvGraphicFramePr>
        <p:xfrm>
          <a:off x="321671" y="4834952"/>
          <a:ext cx="8642378" cy="85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647960" imgH="457200" progId="Equation.DSMT4">
                  <p:embed/>
                </p:oleObj>
              </mc:Choice>
              <mc:Fallback>
                <p:oleObj name="Equation" r:id="rId7" imgW="46479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671" y="4834952"/>
                        <a:ext cx="8642378" cy="85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bject 4">
            <a:extLst>
              <a:ext uri="{FF2B5EF4-FFF2-40B4-BE49-F238E27FC236}">
                <a16:creationId xmlns:a16="http://schemas.microsoft.com/office/drawing/2014/main" id="{4E75F686-7B94-4F0C-B766-084F60DADC1B}"/>
              </a:ext>
            </a:extLst>
          </p:cNvPr>
          <p:cNvSpPr txBox="1"/>
          <p:nvPr/>
        </p:nvSpPr>
        <p:spPr>
          <a:xfrm>
            <a:off x="-304800" y="6250141"/>
            <a:ext cx="960347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Schulman, John, et al. "Proximal policy optimization algorithms."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arXiv:1707.06347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(2017).</a:t>
            </a:r>
            <a:endParaRPr lang="en-US" altLang="zh-CN" sz="1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7279700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0" u="none" strike="noStrike" dirty="0">
                <a:solidFill>
                  <a:srgbClr val="2B77C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seudo</a:t>
            </a:r>
            <a:r>
              <a:rPr lang="en-US" altLang="zh-CN" sz="2400" b="0" i="0" dirty="0">
                <a:solidFill>
                  <a:srgbClr val="9999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24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1" i="0" u="none" strike="noStrike" dirty="0">
                <a:solidFill>
                  <a:srgbClr val="2B77C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2CD463E2-64F8-4BB6-A736-CBB307D1D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" y="1609725"/>
            <a:ext cx="7431804" cy="487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951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endParaRPr lang="en-US" altLang="zh-CN" sz="2400" b="1" i="0" u="none" strike="noStrike" dirty="0">
              <a:solidFill>
                <a:srgbClr val="2B77C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A0FDF7F9-9A6E-46D8-B92B-B0EAD0423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6" y="1907667"/>
            <a:ext cx="9144000" cy="3785616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CD5E8D57-52D9-4397-BAAA-0C414072A2F9}"/>
              </a:ext>
            </a:extLst>
          </p:cNvPr>
          <p:cNvSpPr txBox="1"/>
          <p:nvPr/>
        </p:nvSpPr>
        <p:spPr>
          <a:xfrm>
            <a:off x="-304800" y="6250141"/>
            <a:ext cx="960347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Schulman, John, et al. "Proximal policy optimization algorithms."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arXiv:1707.06347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(2017).</a:t>
            </a:r>
            <a:endParaRPr lang="en-US" altLang="zh-CN" sz="1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2172435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7702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SAC(Soft Actor Critic)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regularization. The policy is trained to maximize a trade-off between expected return and entropy, a measure of randomness in the policy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is a quantity which says how random a random variable is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RL problem: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D2422D7-5629-4D3F-B896-290682A873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711757"/>
              </p:ext>
            </p:extLst>
          </p:nvPr>
        </p:nvGraphicFramePr>
        <p:xfrm>
          <a:off x="1042987" y="3511015"/>
          <a:ext cx="5391150" cy="721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416040" imgH="457200" progId="Equation.DSMT4">
                  <p:embed/>
                </p:oleObj>
              </mc:Choice>
              <mc:Fallback>
                <p:oleObj name="Equation" r:id="rId5" imgW="3416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2987" y="3511015"/>
                        <a:ext cx="5391150" cy="721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447A13D-46EE-4204-86FB-FD15FD7874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758063"/>
              </p:ext>
            </p:extLst>
          </p:nvPr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D6F6A93-D33D-44A0-84DD-CD358084A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296203"/>
              </p:ext>
            </p:extLst>
          </p:nvPr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198720" progId="Equation.DSMT4">
                  <p:embed/>
                </p:oleObj>
              </mc:Choice>
              <mc:Fallback>
                <p:oleObj name="Equation" r:id="rId9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形 8">
            <a:extLst>
              <a:ext uri="{FF2B5EF4-FFF2-40B4-BE49-F238E27FC236}">
                <a16:creationId xmlns:a16="http://schemas.microsoft.com/office/drawing/2014/main" id="{B65505F0-779B-4B55-8202-E9C3B95A2E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2987" y="4373909"/>
            <a:ext cx="6116401" cy="1353186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9D60C3B8-318D-486C-A31F-004F9AFC05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2987" y="5727095"/>
            <a:ext cx="6568733" cy="296055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4747570A-93E8-4C2B-95E5-C291E4305D32}"/>
              </a:ext>
            </a:extLst>
          </p:cNvPr>
          <p:cNvSpPr txBox="1"/>
          <p:nvPr/>
        </p:nvSpPr>
        <p:spPr>
          <a:xfrm>
            <a:off x="-230056" y="6132096"/>
            <a:ext cx="960347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Haarnoja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Tuomas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"Soft actor-critic: Off-policy maximum entropy deep reinforcement learning with a stochastic actor."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2018.</a:t>
            </a:r>
            <a:endParaRPr lang="en-US" altLang="zh-CN" sz="1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8219810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7702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 and TD3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0" u="none" strike="noStrike" dirty="0">
                <a:solidFill>
                  <a:srgbClr val="2B77C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seudo</a:t>
            </a:r>
            <a:r>
              <a:rPr lang="en-US" altLang="zh-CN" sz="2400" b="0" i="0" dirty="0">
                <a:solidFill>
                  <a:srgbClr val="9999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24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1" i="0" u="none" strike="noStrike" dirty="0">
                <a:solidFill>
                  <a:srgbClr val="2B77C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447A13D-46EE-4204-86FB-FD15FD7874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1447A13D-46EE-4204-86FB-FD15FD7874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D6F6A93-D33D-44A0-84DD-CD358084A6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D6F6A93-D33D-44A0-84DD-CD358084A6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0823E3E9-EADA-4453-9127-CF084CD724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754913"/>
            <a:ext cx="5467350" cy="5811684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917759-19B6-48B5-95FF-8EEFC3EEDC28}"/>
              </a:ext>
            </a:extLst>
          </p:cNvPr>
          <p:cNvSpPr/>
          <p:nvPr/>
        </p:nvSpPr>
        <p:spPr bwMode="auto">
          <a:xfrm>
            <a:off x="3602567" y="3038095"/>
            <a:ext cx="4550834" cy="39090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957EE-CFA7-4736-842D-845CD1A2D74C}"/>
              </a:ext>
            </a:extLst>
          </p:cNvPr>
          <p:cNvSpPr txBox="1"/>
          <p:nvPr/>
        </p:nvSpPr>
        <p:spPr>
          <a:xfrm>
            <a:off x="2120371" y="3048881"/>
            <a:ext cx="64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TD3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C52B64F-6FA6-4D25-8A7C-6E3EF556A0BC}"/>
              </a:ext>
            </a:extLst>
          </p:cNvPr>
          <p:cNvCxnSpPr>
            <a:stCxn id="2" idx="3"/>
            <a:endCxn id="12" idx="1"/>
          </p:cNvCxnSpPr>
          <p:nvPr/>
        </p:nvCxnSpPr>
        <p:spPr bwMode="auto">
          <a:xfrm>
            <a:off x="2763838" y="3233547"/>
            <a:ext cx="838729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9CE8D75-9C27-42AF-AFA6-59962D4E7A1D}"/>
              </a:ext>
            </a:extLst>
          </p:cNvPr>
          <p:cNvSpPr/>
          <p:nvPr/>
        </p:nvSpPr>
        <p:spPr bwMode="auto">
          <a:xfrm>
            <a:off x="4275667" y="4558474"/>
            <a:ext cx="3081866" cy="39090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7F8E6C3-5B49-47C2-9455-54DA299DE9CA}"/>
              </a:ext>
            </a:extLst>
          </p:cNvPr>
          <p:cNvSpPr/>
          <p:nvPr/>
        </p:nvSpPr>
        <p:spPr bwMode="auto">
          <a:xfrm>
            <a:off x="3098800" y="1176774"/>
            <a:ext cx="4591050" cy="16933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38705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TD3(Twin Delayed Deep Deterministic)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overestimation in DDPG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rgbClr val="2B77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Clipped Double-Q learning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endParaRPr lang="en-US" altLang="zh-CN" sz="2000" b="1" dirty="0">
              <a:solidFill>
                <a:srgbClr val="2B77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0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  <a:r>
              <a:rPr lang="zh-CN" altLang="en-US" sz="20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sz="20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Updates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endParaRPr lang="en-US" altLang="zh-CN" sz="2000" b="1" dirty="0">
              <a:solidFill>
                <a:srgbClr val="2B77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Policy Smoothing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17E3847F-B739-4105-ACC5-D7B127D26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78" y="1159933"/>
            <a:ext cx="4793122" cy="5359399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944EE9EC-9DEB-4F1D-93F9-562D87923E6D}"/>
              </a:ext>
            </a:extLst>
          </p:cNvPr>
          <p:cNvSpPr txBox="1"/>
          <p:nvPr/>
        </p:nvSpPr>
        <p:spPr>
          <a:xfrm>
            <a:off x="393851" y="5560859"/>
            <a:ext cx="3717853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Fujimoto, Scott,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Herke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Hoof, and David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Meger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"Addressing function approximation error in actor-critic methods."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2018.</a:t>
            </a:r>
            <a:endParaRPr lang="en-US" altLang="zh-CN" sz="1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425311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Large-Scale Reinforcement Learning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1627" y="1135707"/>
            <a:ext cx="70360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Reinforcement learning can be used to solve large problems, e.g.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Backgammon: 10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states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Computer Go: 10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170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states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Helicopter: continuous state space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8581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TD3(Twin Delayed Deep Deterministic)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overestimation in DDPG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rgbClr val="2B77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31CD781-AA6C-4017-BE26-820469E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" b="8598"/>
          <a:stretch/>
        </p:blipFill>
        <p:spPr>
          <a:xfrm>
            <a:off x="0" y="1669675"/>
            <a:ext cx="9144000" cy="48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5096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TD3(Twin Delayed Deep Deterministic)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7E48A00-F365-40E5-AB67-6E713CE32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6" y="1919934"/>
            <a:ext cx="914400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6455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Deep RL with policy gradient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676" y="789141"/>
            <a:ext cx="8976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B77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endParaRPr lang="en-US" altLang="zh-CN" sz="2400" b="1" i="0" u="none" strike="noStrike" dirty="0">
              <a:solidFill>
                <a:srgbClr val="2B77C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DA1C8FC-6EC0-4325-B454-104508A64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36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DA1C8FC-6EC0-4325-B454-104508A648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36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88C21D8-EC57-4DB2-BF29-806352A6C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" y="1579570"/>
            <a:ext cx="8473322" cy="473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72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Application of Deep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D32908-33D0-420E-A2AA-AB7846451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3" y="761362"/>
            <a:ext cx="7425678" cy="57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9557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Application of Deep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B36388C-192E-4F08-8389-E41B683AB1B0}"/>
              </a:ext>
            </a:extLst>
          </p:cNvPr>
          <p:cNvSpPr/>
          <p:nvPr/>
        </p:nvSpPr>
        <p:spPr>
          <a:xfrm>
            <a:off x="154676" y="735363"/>
            <a:ext cx="87702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Game: Go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Texas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Hold’em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Poker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Honor of Kings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StarCraft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Atari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Football, etc.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UAV(Unmanned Aerial Vehicle)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flow control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15DEE3-57C4-455D-AC0A-FF94B3DF6A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" y="3793283"/>
            <a:ext cx="2236688" cy="12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4418CE-BD8D-49A0-9EFE-851DD9F39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789" y="3793283"/>
            <a:ext cx="2238725" cy="12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841B88-0A08-420E-A09C-830566A78A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01" y="3793283"/>
            <a:ext cx="2239999" cy="12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BBD58C4-A6AA-4F40-9CC0-3499FAD0ED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04" y="3793283"/>
            <a:ext cx="2246999" cy="12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BE6AB9B-EF3A-4696-A81F-5C03AC808A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4632" r="11100" b="19667"/>
          <a:stretch/>
        </p:blipFill>
        <p:spPr>
          <a:xfrm>
            <a:off x="35850" y="5251596"/>
            <a:ext cx="2211006" cy="1260000"/>
          </a:xfrm>
          <a:prstGeom prst="rect">
            <a:avLst/>
          </a:prstGeom>
        </p:spPr>
      </p:pic>
      <p:pic>
        <p:nvPicPr>
          <p:cNvPr id="27" name="object 2">
            <a:extLst>
              <a:ext uri="{FF2B5EF4-FFF2-40B4-BE49-F238E27FC236}">
                <a16:creationId xmlns:a16="http://schemas.microsoft.com/office/drawing/2014/main" id="{97F9776F-839C-480D-A167-76CAF778E20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42673" y="1634066"/>
            <a:ext cx="1826852" cy="1830781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9FD98508-7B67-4B3D-8E04-FAF1527DDA8F}"/>
              </a:ext>
            </a:extLst>
          </p:cNvPr>
          <p:cNvGrpSpPr/>
          <p:nvPr/>
        </p:nvGrpSpPr>
        <p:grpSpPr>
          <a:xfrm>
            <a:off x="5961591" y="1662861"/>
            <a:ext cx="4038313" cy="1821814"/>
            <a:chOff x="2633121" y="1693887"/>
            <a:chExt cx="4038313" cy="1821814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6B9B880-F4F9-46EA-AA2B-5A094E350059}"/>
                </a:ext>
              </a:extLst>
            </p:cNvPr>
            <p:cNvGrpSpPr/>
            <p:nvPr/>
          </p:nvGrpSpPr>
          <p:grpSpPr>
            <a:xfrm>
              <a:off x="2633121" y="1693887"/>
              <a:ext cx="1724025" cy="1821814"/>
              <a:chOff x="2679324" y="1759425"/>
              <a:chExt cx="1724025" cy="1821814"/>
            </a:xfrm>
          </p:grpSpPr>
          <p:grpSp>
            <p:nvGrpSpPr>
              <p:cNvPr id="40" name="object 7">
                <a:extLst>
                  <a:ext uri="{FF2B5EF4-FFF2-40B4-BE49-F238E27FC236}">
                    <a16:creationId xmlns:a16="http://schemas.microsoft.com/office/drawing/2014/main" id="{71C8FC50-00E8-4030-A25F-2888B2E7C1ED}"/>
                  </a:ext>
                </a:extLst>
              </p:cNvPr>
              <p:cNvGrpSpPr/>
              <p:nvPr/>
            </p:nvGrpSpPr>
            <p:grpSpPr>
              <a:xfrm>
                <a:off x="2679324" y="1759425"/>
                <a:ext cx="1724025" cy="1821814"/>
                <a:chOff x="5671644" y="1442339"/>
                <a:chExt cx="1724025" cy="1821814"/>
              </a:xfrm>
            </p:grpSpPr>
            <p:pic>
              <p:nvPicPr>
                <p:cNvPr id="41" name="object 8">
                  <a:extLst>
                    <a:ext uri="{FF2B5EF4-FFF2-40B4-BE49-F238E27FC236}">
                      <a16:creationId xmlns:a16="http://schemas.microsoft.com/office/drawing/2014/main" id="{2D5EE5A8-A6C6-4FBB-87E4-CB2C44917BC7}"/>
                    </a:ext>
                  </a:extLst>
                </p:cNvPr>
                <p:cNvPicPr/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483438" y="1442339"/>
                  <a:ext cx="853634" cy="968653"/>
                </a:xfrm>
                <a:prstGeom prst="rect">
                  <a:avLst/>
                </a:prstGeom>
              </p:spPr>
            </p:pic>
            <p:pic>
              <p:nvPicPr>
                <p:cNvPr id="42" name="object 9">
                  <a:extLst>
                    <a:ext uri="{FF2B5EF4-FFF2-40B4-BE49-F238E27FC236}">
                      <a16:creationId xmlns:a16="http://schemas.microsoft.com/office/drawing/2014/main" id="{41759F50-CB5F-4198-AAF2-AFA61BA33720}"/>
                    </a:ext>
                  </a:extLst>
                </p:cNvPr>
                <p:cNvPicPr/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483438" y="1993317"/>
                  <a:ext cx="912215" cy="879787"/>
                </a:xfrm>
                <a:prstGeom prst="rect">
                  <a:avLst/>
                </a:prstGeom>
              </p:spPr>
            </p:pic>
            <p:pic>
              <p:nvPicPr>
                <p:cNvPr id="43" name="object 10">
                  <a:extLst>
                    <a:ext uri="{FF2B5EF4-FFF2-40B4-BE49-F238E27FC236}">
                      <a16:creationId xmlns:a16="http://schemas.microsoft.com/office/drawing/2014/main" id="{0B68FCCF-9AB2-4C32-A920-ABB8079EDD5D}"/>
                    </a:ext>
                  </a:extLst>
                </p:cNvPr>
                <p:cNvPicPr/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483438" y="2304353"/>
                  <a:ext cx="778313" cy="835352"/>
                </a:xfrm>
                <a:prstGeom prst="rect">
                  <a:avLst/>
                </a:prstGeom>
              </p:spPr>
            </p:pic>
            <p:pic>
              <p:nvPicPr>
                <p:cNvPr id="44" name="object 11">
                  <a:extLst>
                    <a:ext uri="{FF2B5EF4-FFF2-40B4-BE49-F238E27FC236}">
                      <a16:creationId xmlns:a16="http://schemas.microsoft.com/office/drawing/2014/main" id="{5D3BE65B-AC62-4CD1-80A9-839A59B5010E}"/>
                    </a:ext>
                  </a:extLst>
                </p:cNvPr>
                <p:cNvPicPr/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671644" y="2197713"/>
                  <a:ext cx="1330665" cy="1066402"/>
                </a:xfrm>
                <a:prstGeom prst="rect">
                  <a:avLst/>
                </a:prstGeom>
              </p:spPr>
            </p:pic>
            <p:pic>
              <p:nvPicPr>
                <p:cNvPr id="45" name="object 12">
                  <a:extLst>
                    <a:ext uri="{FF2B5EF4-FFF2-40B4-BE49-F238E27FC236}">
                      <a16:creationId xmlns:a16="http://schemas.microsoft.com/office/drawing/2014/main" id="{F3343AB7-6365-4809-AF40-88642F70FBEC}"/>
                    </a:ext>
                  </a:extLst>
                </p:cNvPr>
                <p:cNvPicPr/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680013" y="1771154"/>
                  <a:ext cx="903844" cy="639840"/>
                </a:xfrm>
                <a:prstGeom prst="rect">
                  <a:avLst/>
                </a:prstGeom>
              </p:spPr>
            </p:pic>
            <p:pic>
              <p:nvPicPr>
                <p:cNvPr id="46" name="object 13">
                  <a:extLst>
                    <a:ext uri="{FF2B5EF4-FFF2-40B4-BE49-F238E27FC236}">
                      <a16:creationId xmlns:a16="http://schemas.microsoft.com/office/drawing/2014/main" id="{5B7B5AE2-CEDD-413F-95F8-E96EC8F92C7F}"/>
                    </a:ext>
                  </a:extLst>
                </p:cNvPr>
                <p:cNvPicPr/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5847397" y="1531213"/>
                  <a:ext cx="736466" cy="879781"/>
                </a:xfrm>
                <a:prstGeom prst="rect">
                  <a:avLst/>
                </a:prstGeom>
              </p:spPr>
            </p:pic>
            <p:pic>
              <p:nvPicPr>
                <p:cNvPr id="47" name="object 14">
                  <a:extLst>
                    <a:ext uri="{FF2B5EF4-FFF2-40B4-BE49-F238E27FC236}">
                      <a16:creationId xmlns:a16="http://schemas.microsoft.com/office/drawing/2014/main" id="{056A23FB-1E2B-483F-8B41-7F06E5A0FCEB}"/>
                    </a:ext>
                  </a:extLst>
                </p:cNvPr>
                <p:cNvPicPr/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131941" y="1442339"/>
                  <a:ext cx="451923" cy="968653"/>
                </a:xfrm>
                <a:prstGeom prst="rect">
                  <a:avLst/>
                </a:prstGeom>
              </p:spPr>
            </p:pic>
            <p:pic>
              <p:nvPicPr>
                <p:cNvPr id="48" name="object 15">
                  <a:extLst>
                    <a:ext uri="{FF2B5EF4-FFF2-40B4-BE49-F238E27FC236}">
                      <a16:creationId xmlns:a16="http://schemas.microsoft.com/office/drawing/2014/main" id="{8999A00A-1D0F-4AD4-9F12-205D2ACBFE68}"/>
                    </a:ext>
                  </a:extLst>
                </p:cNvPr>
                <p:cNvPicPr/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5721858" y="1477886"/>
                  <a:ext cx="1623468" cy="1715087"/>
                </a:xfrm>
                <a:prstGeom prst="rect">
                  <a:avLst/>
                </a:prstGeom>
              </p:spPr>
            </p:pic>
          </p:grpSp>
          <p:sp>
            <p:nvSpPr>
              <p:cNvPr id="49" name="object 16">
                <a:extLst>
                  <a:ext uri="{FF2B5EF4-FFF2-40B4-BE49-F238E27FC236}">
                    <a16:creationId xmlns:a16="http://schemas.microsoft.com/office/drawing/2014/main" id="{16753E43-E688-4575-9E0E-1A22C86B450D}"/>
                  </a:ext>
                </a:extLst>
              </p:cNvPr>
              <p:cNvSpPr txBox="1"/>
              <p:nvPr/>
            </p:nvSpPr>
            <p:spPr>
              <a:xfrm>
                <a:off x="3831950" y="1968046"/>
                <a:ext cx="160020" cy="19685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1100" spc="-25" dirty="0">
                    <a:latin typeface="Calibri"/>
                    <a:cs typeface="Calibri"/>
                  </a:rPr>
                  <a:t>24</a:t>
                </a:r>
                <a:endParaRPr sz="1100">
                  <a:latin typeface="Calibri"/>
                  <a:cs typeface="Calibri"/>
                </a:endParaRPr>
              </a:p>
            </p:txBody>
          </p:sp>
          <p:sp>
            <p:nvSpPr>
              <p:cNvPr id="50" name="object 17">
                <a:extLst>
                  <a:ext uri="{FF2B5EF4-FFF2-40B4-BE49-F238E27FC236}">
                    <a16:creationId xmlns:a16="http://schemas.microsoft.com/office/drawing/2014/main" id="{DE2BF693-289C-4584-AE5F-7BDF78E35109}"/>
                  </a:ext>
                </a:extLst>
              </p:cNvPr>
              <p:cNvSpPr txBox="1"/>
              <p:nvPr/>
            </p:nvSpPr>
            <p:spPr>
              <a:xfrm>
                <a:off x="4134894" y="2622117"/>
                <a:ext cx="160020" cy="19685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1100" spc="-25" dirty="0">
                    <a:latin typeface="Calibri"/>
                    <a:cs typeface="Calibri"/>
                  </a:rPr>
                  <a:t>19</a:t>
                </a:r>
                <a:endParaRPr sz="1100">
                  <a:latin typeface="Calibri"/>
                  <a:cs typeface="Calibri"/>
                </a:endParaRPr>
              </a:p>
            </p:txBody>
          </p:sp>
          <p:sp>
            <p:nvSpPr>
              <p:cNvPr id="51" name="object 18">
                <a:extLst>
                  <a:ext uri="{FF2B5EF4-FFF2-40B4-BE49-F238E27FC236}">
                    <a16:creationId xmlns:a16="http://schemas.microsoft.com/office/drawing/2014/main" id="{23BAE37A-1312-470C-836A-E93A870EB869}"/>
                  </a:ext>
                </a:extLst>
              </p:cNvPr>
              <p:cNvSpPr txBox="1"/>
              <p:nvPr/>
            </p:nvSpPr>
            <p:spPr>
              <a:xfrm>
                <a:off x="3970615" y="3071826"/>
                <a:ext cx="93980" cy="19685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1100" spc="-25" dirty="0">
                    <a:latin typeface="Calibri"/>
                    <a:cs typeface="Calibri"/>
                  </a:rPr>
                  <a:t>9</a:t>
                </a:r>
                <a:endParaRPr sz="1100">
                  <a:latin typeface="Calibri"/>
                  <a:cs typeface="Calibri"/>
                </a:endParaRPr>
              </a:p>
            </p:txBody>
          </p:sp>
          <p:sp>
            <p:nvSpPr>
              <p:cNvPr id="52" name="object 19">
                <a:extLst>
                  <a:ext uri="{FF2B5EF4-FFF2-40B4-BE49-F238E27FC236}">
                    <a16:creationId xmlns:a16="http://schemas.microsoft.com/office/drawing/2014/main" id="{1CF892E8-0A35-4DEC-A951-68D36E771827}"/>
                  </a:ext>
                </a:extLst>
              </p:cNvPr>
              <p:cNvSpPr txBox="1"/>
              <p:nvPr/>
            </p:nvSpPr>
            <p:spPr>
              <a:xfrm>
                <a:off x="3099331" y="3143803"/>
                <a:ext cx="160020" cy="19685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1100" spc="-25" dirty="0">
                    <a:latin typeface="Calibri"/>
                    <a:cs typeface="Calibri"/>
                  </a:rPr>
                  <a:t>45</a:t>
                </a:r>
                <a:endParaRPr sz="1100">
                  <a:latin typeface="Calibri"/>
                  <a:cs typeface="Calibri"/>
                </a:endParaRPr>
              </a:p>
            </p:txBody>
          </p:sp>
          <p:sp>
            <p:nvSpPr>
              <p:cNvPr id="53" name="object 20">
                <a:extLst>
                  <a:ext uri="{FF2B5EF4-FFF2-40B4-BE49-F238E27FC236}">
                    <a16:creationId xmlns:a16="http://schemas.microsoft.com/office/drawing/2014/main" id="{FE409A3A-730A-4B1E-9B4D-B96D171E4408}"/>
                  </a:ext>
                </a:extLst>
              </p:cNvPr>
              <p:cNvSpPr txBox="1"/>
              <p:nvPr/>
            </p:nvSpPr>
            <p:spPr>
              <a:xfrm>
                <a:off x="2841177" y="2272803"/>
                <a:ext cx="160020" cy="19685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1100" spc="-25" dirty="0">
                    <a:latin typeface="Calibri"/>
                    <a:cs typeface="Calibri"/>
                  </a:rPr>
                  <a:t>11</a:t>
                </a:r>
                <a:endParaRPr sz="1100">
                  <a:latin typeface="Calibri"/>
                  <a:cs typeface="Calibri"/>
                </a:endParaRPr>
              </a:p>
            </p:txBody>
          </p:sp>
          <p:sp>
            <p:nvSpPr>
              <p:cNvPr id="54" name="object 21">
                <a:extLst>
                  <a:ext uri="{FF2B5EF4-FFF2-40B4-BE49-F238E27FC236}">
                    <a16:creationId xmlns:a16="http://schemas.microsoft.com/office/drawing/2014/main" id="{7D2C9BB1-12BB-4EC6-8E26-53ED225DFB4E}"/>
                  </a:ext>
                </a:extLst>
              </p:cNvPr>
              <p:cNvSpPr txBox="1"/>
              <p:nvPr/>
            </p:nvSpPr>
            <p:spPr>
              <a:xfrm>
                <a:off x="3073448" y="1990182"/>
                <a:ext cx="93980" cy="19685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1100" spc="-25" dirty="0">
                    <a:latin typeface="Calibri"/>
                    <a:cs typeface="Calibri"/>
                  </a:rPr>
                  <a:t>9</a:t>
                </a:r>
                <a:endParaRPr sz="1100">
                  <a:latin typeface="Calibri"/>
                  <a:cs typeface="Calibri"/>
                </a:endParaRPr>
              </a:p>
            </p:txBody>
          </p:sp>
          <p:sp>
            <p:nvSpPr>
              <p:cNvPr id="55" name="object 22">
                <a:extLst>
                  <a:ext uri="{FF2B5EF4-FFF2-40B4-BE49-F238E27FC236}">
                    <a16:creationId xmlns:a16="http://schemas.microsoft.com/office/drawing/2014/main" id="{08258B79-E466-4AAC-9085-7D848A077170}"/>
                  </a:ext>
                </a:extLst>
              </p:cNvPr>
              <p:cNvSpPr txBox="1"/>
              <p:nvPr/>
            </p:nvSpPr>
            <p:spPr>
              <a:xfrm>
                <a:off x="3341525" y="1844515"/>
                <a:ext cx="93980" cy="196850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1100" spc="-25" dirty="0">
                    <a:latin typeface="Calibri"/>
                    <a:cs typeface="Calibri"/>
                  </a:rPr>
                  <a:t>9</a:t>
                </a:r>
                <a:endParaRPr sz="1100">
                  <a:latin typeface="Calibri"/>
                  <a:cs typeface="Calibri"/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21C15F9-C7FA-4323-B7F8-E9CB09D818B9}"/>
                </a:ext>
              </a:extLst>
            </p:cNvPr>
            <p:cNvGrpSpPr/>
            <p:nvPr/>
          </p:nvGrpSpPr>
          <p:grpSpPr>
            <a:xfrm>
              <a:off x="4497889" y="1809079"/>
              <a:ext cx="2173545" cy="1591431"/>
              <a:chOff x="4830156" y="1809867"/>
              <a:chExt cx="2173545" cy="1591431"/>
            </a:xfrm>
          </p:grpSpPr>
          <p:pic>
            <p:nvPicPr>
              <p:cNvPr id="56" name="object 23">
                <a:extLst>
                  <a:ext uri="{FF2B5EF4-FFF2-40B4-BE49-F238E27FC236}">
                    <a16:creationId xmlns:a16="http://schemas.microsoft.com/office/drawing/2014/main" id="{79440866-9125-417E-8497-AC4AE1A46BD3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830156" y="1954928"/>
                <a:ext cx="58572" cy="62209"/>
              </a:xfrm>
              <a:prstGeom prst="rect">
                <a:avLst/>
              </a:prstGeom>
            </p:spPr>
          </p:pic>
          <p:sp>
            <p:nvSpPr>
              <p:cNvPr id="57" name="object 24">
                <a:extLst>
                  <a:ext uri="{FF2B5EF4-FFF2-40B4-BE49-F238E27FC236}">
                    <a16:creationId xmlns:a16="http://schemas.microsoft.com/office/drawing/2014/main" id="{88E2A410-73CF-45B3-A3D5-EF01F327CD02}"/>
                  </a:ext>
                </a:extLst>
              </p:cNvPr>
              <p:cNvSpPr txBox="1"/>
              <p:nvPr/>
            </p:nvSpPr>
            <p:spPr>
              <a:xfrm>
                <a:off x="4907566" y="1809867"/>
                <a:ext cx="1417320" cy="69551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 marR="5080">
                  <a:lnSpc>
                    <a:spcPct val="157200"/>
                  </a:lnSpc>
                  <a:spcBef>
                    <a:spcPts val="90"/>
                  </a:spcBef>
                </a:pPr>
                <a:r>
                  <a:rPr sz="950" spc="-30" dirty="0">
                    <a:latin typeface="Times New Roman"/>
                    <a:cs typeface="Times New Roman"/>
                  </a:rPr>
                  <a:t>Cooperation</a:t>
                </a:r>
                <a:endParaRPr lang="en-US" sz="950" spc="-10" dirty="0">
                  <a:latin typeface="宋体"/>
                  <a:cs typeface="Times New Roman"/>
                </a:endParaRPr>
              </a:p>
              <a:p>
                <a:pPr marL="12700" marR="5080">
                  <a:lnSpc>
                    <a:spcPct val="157200"/>
                  </a:lnSpc>
                  <a:spcBef>
                    <a:spcPts val="90"/>
                  </a:spcBef>
                </a:pPr>
                <a:r>
                  <a:rPr sz="950" spc="-10" dirty="0">
                    <a:latin typeface="Times New Roman"/>
                    <a:cs typeface="Times New Roman"/>
                  </a:rPr>
                  <a:t>Reasoning</a:t>
                </a:r>
                <a:endParaRPr lang="en-US" sz="950" spc="-10" dirty="0">
                  <a:latin typeface="宋体"/>
                  <a:cs typeface="Times New Roman"/>
                </a:endParaRPr>
              </a:p>
              <a:p>
                <a:pPr marL="12700" marR="5080">
                  <a:lnSpc>
                    <a:spcPct val="157200"/>
                  </a:lnSpc>
                  <a:spcBef>
                    <a:spcPts val="90"/>
                  </a:spcBef>
                </a:pPr>
                <a:r>
                  <a:rPr sz="950" spc="-10" dirty="0">
                    <a:latin typeface="Times New Roman"/>
                    <a:cs typeface="Times New Roman"/>
                  </a:rPr>
                  <a:t>Societies</a:t>
                </a:r>
                <a:endParaRPr sz="950" dirty="0">
                  <a:latin typeface="宋体"/>
                  <a:cs typeface="宋体"/>
                </a:endParaRPr>
              </a:p>
            </p:txBody>
          </p:sp>
          <p:pic>
            <p:nvPicPr>
              <p:cNvPr id="58" name="object 25">
                <a:extLst>
                  <a:ext uri="{FF2B5EF4-FFF2-40B4-BE49-F238E27FC236}">
                    <a16:creationId xmlns:a16="http://schemas.microsoft.com/office/drawing/2014/main" id="{A8C35F7B-5EE2-48A1-BD1E-F5581993A898}"/>
                  </a:ext>
                </a:extLst>
              </p:cNvPr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830156" y="2177102"/>
                <a:ext cx="58572" cy="62204"/>
              </a:xfrm>
              <a:prstGeom prst="rect">
                <a:avLst/>
              </a:prstGeom>
            </p:spPr>
          </p:pic>
          <p:pic>
            <p:nvPicPr>
              <p:cNvPr id="59" name="object 26">
                <a:extLst>
                  <a:ext uri="{FF2B5EF4-FFF2-40B4-BE49-F238E27FC236}">
                    <a16:creationId xmlns:a16="http://schemas.microsoft.com/office/drawing/2014/main" id="{E3378B42-E963-4904-8894-5D4A84341754}"/>
                  </a:ext>
                </a:extLst>
              </p:cNvPr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830156" y="2408153"/>
                <a:ext cx="58572" cy="62209"/>
              </a:xfrm>
              <a:prstGeom prst="rect">
                <a:avLst/>
              </a:prstGeom>
            </p:spPr>
          </p:pic>
          <p:pic>
            <p:nvPicPr>
              <p:cNvPr id="60" name="object 27">
                <a:extLst>
                  <a:ext uri="{FF2B5EF4-FFF2-40B4-BE49-F238E27FC236}">
                    <a16:creationId xmlns:a16="http://schemas.microsoft.com/office/drawing/2014/main" id="{AE900153-A66A-4B2E-BE9A-1BC4558188B2}"/>
                  </a:ext>
                </a:extLst>
              </p:cNvPr>
              <p:cNvPicPr/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830156" y="2630327"/>
                <a:ext cx="58572" cy="62204"/>
              </a:xfrm>
              <a:prstGeom prst="rect">
                <a:avLst/>
              </a:prstGeom>
            </p:spPr>
          </p:pic>
          <p:sp>
            <p:nvSpPr>
              <p:cNvPr id="61" name="object 28">
                <a:extLst>
                  <a:ext uri="{FF2B5EF4-FFF2-40B4-BE49-F238E27FC236}">
                    <a16:creationId xmlns:a16="http://schemas.microsoft.com/office/drawing/2014/main" id="{ADEEE9E8-3AC1-460C-A746-D33E6F566C91}"/>
                  </a:ext>
                </a:extLst>
              </p:cNvPr>
              <p:cNvSpPr txBox="1"/>
              <p:nvPr/>
            </p:nvSpPr>
            <p:spPr>
              <a:xfrm>
                <a:off x="4907566" y="2492845"/>
                <a:ext cx="1836420" cy="45313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 marR="5080">
                  <a:lnSpc>
                    <a:spcPct val="157200"/>
                  </a:lnSpc>
                  <a:spcBef>
                    <a:spcPts val="90"/>
                  </a:spcBef>
                </a:pPr>
                <a:r>
                  <a:rPr sz="950" spc="-20" dirty="0">
                    <a:latin typeface="Times New Roman"/>
                    <a:cs typeface="Times New Roman"/>
                  </a:rPr>
                  <a:t>Economic</a:t>
                </a:r>
                <a:r>
                  <a:rPr sz="950" spc="-25" dirty="0">
                    <a:latin typeface="Times New Roman"/>
                    <a:cs typeface="Times New Roman"/>
                  </a:rPr>
                  <a:t> paradigms</a:t>
                </a:r>
                <a:endParaRPr lang="en-US" sz="950" spc="-25" dirty="0">
                  <a:latin typeface="宋体"/>
                  <a:cs typeface="Times New Roman"/>
                </a:endParaRPr>
              </a:p>
              <a:p>
                <a:pPr marL="12700" marR="5080">
                  <a:lnSpc>
                    <a:spcPct val="157200"/>
                  </a:lnSpc>
                  <a:spcBef>
                    <a:spcPts val="90"/>
                  </a:spcBef>
                </a:pPr>
                <a:r>
                  <a:rPr sz="950" spc="-20" dirty="0">
                    <a:latin typeface="Times New Roman"/>
                    <a:cs typeface="Times New Roman"/>
                  </a:rPr>
                  <a:t>Humans</a:t>
                </a:r>
                <a:r>
                  <a:rPr sz="950" spc="10" dirty="0">
                    <a:latin typeface="Times New Roman"/>
                    <a:cs typeface="Times New Roman"/>
                  </a:rPr>
                  <a:t> </a:t>
                </a:r>
                <a:r>
                  <a:rPr sz="950" dirty="0">
                    <a:latin typeface="Times New Roman"/>
                    <a:cs typeface="Times New Roman"/>
                  </a:rPr>
                  <a:t>and</a:t>
                </a:r>
                <a:r>
                  <a:rPr sz="950" spc="-20" dirty="0">
                    <a:latin typeface="Times New Roman"/>
                    <a:cs typeface="Times New Roman"/>
                  </a:rPr>
                  <a:t> </a:t>
                </a:r>
                <a:r>
                  <a:rPr sz="950" spc="-10" dirty="0">
                    <a:latin typeface="Times New Roman"/>
                    <a:cs typeface="Times New Roman"/>
                  </a:rPr>
                  <a:t>agents</a:t>
                </a:r>
                <a:endParaRPr sz="950" dirty="0">
                  <a:latin typeface="宋体"/>
                  <a:cs typeface="宋体"/>
                </a:endParaRPr>
              </a:p>
            </p:txBody>
          </p:sp>
          <p:pic>
            <p:nvPicPr>
              <p:cNvPr id="62" name="object 29">
                <a:extLst>
                  <a:ext uri="{FF2B5EF4-FFF2-40B4-BE49-F238E27FC236}">
                    <a16:creationId xmlns:a16="http://schemas.microsoft.com/office/drawing/2014/main" id="{D1CEC21E-5CC4-4274-89FC-524864AB7540}"/>
                  </a:ext>
                </a:extLst>
              </p:cNvPr>
              <p:cNvPicPr/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830156" y="2861378"/>
                <a:ext cx="58572" cy="62209"/>
              </a:xfrm>
              <a:prstGeom prst="rect">
                <a:avLst/>
              </a:prstGeom>
            </p:spPr>
          </p:pic>
          <p:pic>
            <p:nvPicPr>
              <p:cNvPr id="63" name="object 30">
                <a:extLst>
                  <a:ext uri="{FF2B5EF4-FFF2-40B4-BE49-F238E27FC236}">
                    <a16:creationId xmlns:a16="http://schemas.microsoft.com/office/drawing/2014/main" id="{3626F910-95EB-4EB2-971D-08A1F104F292}"/>
                  </a:ext>
                </a:extLst>
              </p:cNvPr>
              <p:cNvPicPr/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830156" y="3083552"/>
                <a:ext cx="58572" cy="62204"/>
              </a:xfrm>
              <a:prstGeom prst="rect">
                <a:avLst/>
              </a:prstGeom>
            </p:spPr>
          </p:pic>
          <p:sp>
            <p:nvSpPr>
              <p:cNvPr id="64" name="object 31">
                <a:extLst>
                  <a:ext uri="{FF2B5EF4-FFF2-40B4-BE49-F238E27FC236}">
                    <a16:creationId xmlns:a16="http://schemas.microsoft.com/office/drawing/2014/main" id="{9D831734-6299-4A06-9785-31F16B4C6D67}"/>
                  </a:ext>
                </a:extLst>
              </p:cNvPr>
              <p:cNvSpPr txBox="1"/>
              <p:nvPr/>
            </p:nvSpPr>
            <p:spPr>
              <a:xfrm>
                <a:off x="4907566" y="2948161"/>
                <a:ext cx="2096135" cy="45313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 marR="5080">
                  <a:lnSpc>
                    <a:spcPct val="157200"/>
                  </a:lnSpc>
                  <a:spcBef>
                    <a:spcPts val="90"/>
                  </a:spcBef>
                </a:pPr>
                <a:r>
                  <a:rPr sz="950" spc="-20" dirty="0">
                    <a:latin typeface="Times New Roman"/>
                    <a:cs typeface="Times New Roman"/>
                  </a:rPr>
                  <a:t>Learning </a:t>
                </a:r>
                <a:r>
                  <a:rPr sz="950" dirty="0">
                    <a:latin typeface="Times New Roman"/>
                    <a:cs typeface="Times New Roman"/>
                  </a:rPr>
                  <a:t>and</a:t>
                </a:r>
                <a:r>
                  <a:rPr sz="950" spc="-50" dirty="0">
                    <a:latin typeface="Times New Roman"/>
                    <a:cs typeface="Times New Roman"/>
                  </a:rPr>
                  <a:t> </a:t>
                </a:r>
                <a:r>
                  <a:rPr sz="950" spc="-25" dirty="0">
                    <a:latin typeface="Times New Roman"/>
                    <a:cs typeface="Times New Roman"/>
                  </a:rPr>
                  <a:t>adaptation</a:t>
                </a:r>
                <a:endParaRPr lang="en-US" sz="950" spc="-25" dirty="0">
                  <a:latin typeface="宋体"/>
                  <a:cs typeface="Times New Roman"/>
                </a:endParaRPr>
              </a:p>
              <a:p>
                <a:pPr marL="12700" marR="5080">
                  <a:lnSpc>
                    <a:spcPct val="157200"/>
                  </a:lnSpc>
                  <a:spcBef>
                    <a:spcPts val="90"/>
                  </a:spcBef>
                </a:pPr>
                <a:r>
                  <a:rPr sz="950" spc="-10" dirty="0">
                    <a:latin typeface="Times New Roman"/>
                    <a:cs typeface="Times New Roman"/>
                  </a:rPr>
                  <a:t>Robotics</a:t>
                </a:r>
                <a:endParaRPr sz="950" dirty="0">
                  <a:latin typeface="宋体"/>
                  <a:cs typeface="宋体"/>
                </a:endParaRPr>
              </a:p>
            </p:txBody>
          </p:sp>
          <p:pic>
            <p:nvPicPr>
              <p:cNvPr id="65" name="object 32">
                <a:extLst>
                  <a:ext uri="{FF2B5EF4-FFF2-40B4-BE49-F238E27FC236}">
                    <a16:creationId xmlns:a16="http://schemas.microsoft.com/office/drawing/2014/main" id="{01526C47-B3B0-4BC8-967D-5A6F844ECF11}"/>
                  </a:ext>
                </a:extLst>
              </p:cNvPr>
              <p:cNvPicPr/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830156" y="3314603"/>
                <a:ext cx="58572" cy="62204"/>
              </a:xfrm>
              <a:prstGeom prst="rect">
                <a:avLst/>
              </a:prstGeom>
            </p:spPr>
          </p:pic>
        </p:grp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C019F887-38E4-42D6-AC24-4FAB666A5B5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99" y="5251596"/>
            <a:ext cx="2236686" cy="1260000"/>
          </a:xfrm>
          <a:prstGeom prst="rect">
            <a:avLst/>
          </a:prstGeom>
        </p:spPr>
      </p:pic>
      <p:pic>
        <p:nvPicPr>
          <p:cNvPr id="70" name="object 9">
            <a:extLst>
              <a:ext uri="{FF2B5EF4-FFF2-40B4-BE49-F238E27FC236}">
                <a16:creationId xmlns:a16="http://schemas.microsoft.com/office/drawing/2014/main" id="{ADA95EE7-C5BE-49D8-A765-AFE29BF2CAC0}"/>
              </a:ext>
            </a:extLst>
          </p:cNvPr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69457" y="5251596"/>
            <a:ext cx="2236686" cy="126000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B85C9433-64CB-4AA9-9EAF-438FFBC7147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28" y="5251596"/>
            <a:ext cx="2236686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9048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Application of Deep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B36388C-192E-4F08-8389-E41B683AB1B0}"/>
              </a:ext>
            </a:extLst>
          </p:cNvPr>
          <p:cNvSpPr/>
          <p:nvPr/>
        </p:nvSpPr>
        <p:spPr>
          <a:xfrm>
            <a:off x="154676" y="735363"/>
            <a:ext cx="8770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63a73e70b7bc936ce2f9950f623a4350">
            <a:hlinkClick r:id="" action="ppaction://media"/>
            <a:extLst>
              <a:ext uri="{FF2B5EF4-FFF2-40B4-BE49-F238E27FC236}">
                <a16:creationId xmlns:a16="http://schemas.microsoft.com/office/drawing/2014/main" id="{BE9A7D4C-BA17-4C4B-ABAE-83B78740E2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325" y="1676400"/>
            <a:ext cx="62293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5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Application of Deep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B36388C-192E-4F08-8389-E41B683AB1B0}"/>
              </a:ext>
            </a:extLst>
          </p:cNvPr>
          <p:cNvSpPr/>
          <p:nvPr/>
        </p:nvSpPr>
        <p:spPr>
          <a:xfrm>
            <a:off x="154676" y="735363"/>
            <a:ext cx="8770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Fighting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odeye_lite_project 2021-06-20 08-48-26">
            <a:hlinkClick r:id="" action="ppaction://media"/>
            <a:extLst>
              <a:ext uri="{FF2B5EF4-FFF2-40B4-BE49-F238E27FC236}">
                <a16:creationId xmlns:a16="http://schemas.microsoft.com/office/drawing/2014/main" id="{64FCB87C-8D49-4893-AC94-9579411D7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133" y="1375303"/>
            <a:ext cx="8238067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29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Application of Deep RL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B36388C-192E-4F08-8389-E41B683AB1B0}"/>
              </a:ext>
            </a:extLst>
          </p:cNvPr>
          <p:cNvSpPr/>
          <p:nvPr/>
        </p:nvSpPr>
        <p:spPr>
          <a:xfrm>
            <a:off x="154676" y="735363"/>
            <a:ext cx="8770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Honor of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Kings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E__ABSTool_Runtime_SGame.exe 2022-04-23 11-24-51">
            <a:hlinkClick r:id="" action="ppaction://media"/>
            <a:extLst>
              <a:ext uri="{FF2B5EF4-FFF2-40B4-BE49-F238E27FC236}">
                <a16:creationId xmlns:a16="http://schemas.microsoft.com/office/drawing/2014/main" id="{5945D927-4F2A-4CB0-95E2-71E6B1975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49" y="1253066"/>
            <a:ext cx="9072503" cy="51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97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 sz="100"/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Tricks in Deep RL </a:t>
            </a: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6ECDDE-67D2-40FA-A350-6468E43852A4}"/>
                  </a:ext>
                </a:extLst>
              </p:cNvPr>
              <p:cNvSpPr/>
              <p:nvPr/>
            </p:nvSpPr>
            <p:spPr>
              <a:xfrm>
                <a:off x="154676" y="789141"/>
                <a:ext cx="8976368" cy="5755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Simplify the problem by using a low-dimensional state space or action space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Simplify the reward function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Scaling observation and reward: normalization, clipping, etc.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GAE,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-return, etc.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Exploration and Exploitation: entropy, Epsilon annealing, etc.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Parallelized environment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your algorithm on a known baseline environment 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Mini-batch update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 sharing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tanh 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Orthogonal initialization and layer scaling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Optimizer: Adam or RMSprop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 Gradient Clipping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 Function Loss Clipping 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Try different random seeds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Look at episode return closely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p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6ECDDE-67D2-40FA-A350-6468E4385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76" y="789141"/>
                <a:ext cx="8976368" cy="5755422"/>
              </a:xfrm>
              <a:prstGeom prst="rect">
                <a:avLst/>
              </a:prstGeom>
              <a:blipFill>
                <a:blip r:embed="rId3"/>
                <a:stretch>
                  <a:fillRect l="-611" t="-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237876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-85679"/>
            <a:ext cx="9144000" cy="2604304"/>
          </a:xfrm>
          <a:prstGeom prst="rect">
            <a:avLst/>
          </a:prstGeom>
          <a:solidFill>
            <a:srgbClr val="0952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3803732" y="1734077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sz="1650">
              <a:latin typeface="Tahoma" panose="020B060403050404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45521" y="3365127"/>
            <a:ext cx="2651688" cy="840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60" b="1" spc="50" dirty="0">
                <a:ln w="0"/>
                <a:solidFill>
                  <a:srgbClr val="0952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谢 谢！</a:t>
            </a:r>
          </a:p>
        </p:txBody>
      </p:sp>
      <p:sp>
        <p:nvSpPr>
          <p:cNvPr id="9" name="文本框 11"/>
          <p:cNvSpPr txBox="1"/>
          <p:nvPr/>
        </p:nvSpPr>
        <p:spPr>
          <a:xfrm>
            <a:off x="2663388" y="5297633"/>
            <a:ext cx="381595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100" dirty="0">
                <a:solidFill>
                  <a:srgbClr val="453D3A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中山大学计算机学院</a:t>
            </a:r>
            <a:endParaRPr lang="en-US" altLang="zh-CN" sz="2100" dirty="0">
              <a:solidFill>
                <a:srgbClr val="453D3A"/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5" y="1786255"/>
            <a:ext cx="1432560" cy="14325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065" y="666251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Reinforcement Learning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Value Function Approximation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7" y="1039867"/>
            <a:ext cx="8254096" cy="49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227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Types of Value Function Approximation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3" y="2231773"/>
            <a:ext cx="3841752" cy="23057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4088"/>
          <a:stretch/>
        </p:blipFill>
        <p:spPr>
          <a:xfrm>
            <a:off x="3979645" y="1996359"/>
            <a:ext cx="5115810" cy="30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323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 bwMode="auto">
          <a:xfrm>
            <a:off x="3803730" y="47698"/>
            <a:ext cx="1536539" cy="153653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6445"/>
            <a:ext cx="9144000" cy="728243"/>
          </a:xfrm>
          <a:prstGeom prst="rect">
            <a:avLst/>
          </a:prstGeom>
          <a:solidFill>
            <a:srgbClr val="095200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0" y="26670"/>
            <a:ext cx="914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Gradient Descent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28" y="1"/>
            <a:ext cx="728916" cy="7289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39" y="939976"/>
            <a:ext cx="8897905" cy="535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1703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国际处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21_Default Desig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9405</TotalTime>
  <Words>1774</Words>
  <Application>Microsoft Office PowerPoint</Application>
  <PresentationFormat>全屏显示(4:3)</PresentationFormat>
  <Paragraphs>299</Paragraphs>
  <Slides>69</Slides>
  <Notes>1</Notes>
  <HiddenSlides>2</HiddenSlides>
  <MMClips>3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5" baseType="lpstr">
      <vt:lpstr>Superclarendon</vt:lpstr>
      <vt:lpstr>华文隶书</vt:lpstr>
      <vt:lpstr>宋体</vt:lpstr>
      <vt:lpstr>微软雅黑</vt:lpstr>
      <vt:lpstr>Arial</vt:lpstr>
      <vt:lpstr>Bookman Old Style</vt:lpstr>
      <vt:lpstr>Calibri</vt:lpstr>
      <vt:lpstr>Cambria Math</vt:lpstr>
      <vt:lpstr>Poor Richard</vt:lpstr>
      <vt:lpstr>Tahoma</vt:lpstr>
      <vt:lpstr>Times</vt:lpstr>
      <vt:lpstr>Times New Roman</vt:lpstr>
      <vt:lpstr>Verdana</vt:lpstr>
      <vt:lpstr>Wingdings</vt:lpstr>
      <vt:lpstr>国际处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Annabelle</dc:creator>
  <cp:lastModifiedBy>张 宇聪</cp:lastModifiedBy>
  <cp:revision>1363</cp:revision>
  <dcterms:created xsi:type="dcterms:W3CDTF">2018-03-13T01:09:00Z</dcterms:created>
  <dcterms:modified xsi:type="dcterms:W3CDTF">2022-11-24T08:20:23Z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